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4" r:id="rId3"/>
    <p:sldId id="265" r:id="rId4"/>
    <p:sldId id="258" r:id="rId5"/>
    <p:sldId id="261" r:id="rId6"/>
    <p:sldId id="260" r:id="rId7"/>
    <p:sldId id="263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88" r:id="rId31"/>
    <p:sldId id="294" r:id="rId32"/>
    <p:sldId id="296" r:id="rId33"/>
    <p:sldId id="299" r:id="rId34"/>
    <p:sldId id="297" r:id="rId35"/>
    <p:sldId id="298" r:id="rId36"/>
    <p:sldId id="300" r:id="rId37"/>
    <p:sldId id="291" r:id="rId38"/>
    <p:sldId id="293" r:id="rId39"/>
    <p:sldId id="305" r:id="rId40"/>
    <p:sldId id="301" r:id="rId41"/>
    <p:sldId id="302" r:id="rId42"/>
    <p:sldId id="303" r:id="rId43"/>
    <p:sldId id="304" r:id="rId44"/>
    <p:sldId id="306" r:id="rId45"/>
    <p:sldId id="307" r:id="rId46"/>
    <p:sldId id="290" r:id="rId47"/>
    <p:sldId id="29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90000"/>
    <a:srgbClr val="FF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3" autoAdjust="0"/>
    <p:restoredTop sz="98095" autoAdjust="0"/>
  </p:normalViewPr>
  <p:slideViewPr>
    <p:cSldViewPr snapToGrid="0" snapToObjects="1">
      <p:cViewPr varScale="1">
        <p:scale>
          <a:sx n="88" d="100"/>
          <a:sy n="88" d="100"/>
        </p:scale>
        <p:origin x="-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1903234-746A-154F-BA71-8F9133EBF341}" type="datetimeFigureOut">
              <a:rPr lang="en-US" smtClean="0"/>
              <a:t>6/26/14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iOS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3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Simulate Location (5/13)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4787395" cy="453652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8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โปรแกรมเพื่อดูผลลัพธ์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 smtClean="0"/>
              <a:t>เมื่อโปรแกรมเริ่มทำงาน </a:t>
            </a:r>
            <a:r>
              <a:rPr lang="en-US" sz="1600" dirty="0" smtClean="0"/>
              <a:t>iPhone </a:t>
            </a:r>
            <a:r>
              <a:rPr lang="th-TH" sz="1600" dirty="0" smtClean="0"/>
              <a:t>จะขอ </a:t>
            </a:r>
            <a:r>
              <a:rPr lang="en-US" sz="1600" dirty="0" smtClean="0"/>
              <a:t>permission </a:t>
            </a:r>
            <a:r>
              <a:rPr lang="th-TH" sz="1600" dirty="0" smtClean="0"/>
              <a:t>เกี่ยวกับ </a:t>
            </a:r>
            <a:r>
              <a:rPr lang="en-US" sz="1600" dirty="0" smtClean="0"/>
              <a:t>Location-Based (</a:t>
            </a:r>
            <a:r>
              <a:rPr lang="th-TH" sz="1600" dirty="0" smtClean="0"/>
              <a:t>เฉพาะเมื่อเราเลือก </a:t>
            </a:r>
            <a:r>
              <a:rPr lang="en-US" sz="1600" dirty="0" smtClean="0"/>
              <a:t>“Show User Location”</a:t>
            </a:r>
            <a:r>
              <a:rPr lang="th-TH" sz="1600" dirty="0" smtClean="0"/>
              <a:t> เท่านั้น</a:t>
            </a:r>
            <a:r>
              <a:rPr lang="en-US" sz="1600" dirty="0" smtClean="0"/>
              <a:t>)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Default location </a:t>
            </a:r>
            <a:r>
              <a:rPr lang="th-TH" sz="1600" dirty="0" smtClean="0"/>
              <a:t>ของ </a:t>
            </a:r>
            <a:r>
              <a:rPr lang="en-US" sz="1600" dirty="0" smtClean="0"/>
              <a:t>user </a:t>
            </a:r>
            <a:r>
              <a:rPr lang="th-TH" sz="1600" dirty="0" smtClean="0"/>
              <a:t>บน </a:t>
            </a:r>
            <a:r>
              <a:rPr lang="en-US" sz="1600" dirty="0" smtClean="0"/>
              <a:t>emulator</a:t>
            </a:r>
            <a:r>
              <a:rPr lang="th-TH" sz="1600" dirty="0" smtClean="0"/>
              <a:t> จะอยู่ที่ สนง ใหญ่ของ </a:t>
            </a:r>
            <a:r>
              <a:rPr lang="en-US" sz="1600" dirty="0" smtClean="0"/>
              <a:t>Apple</a:t>
            </a:r>
            <a:r>
              <a:rPr lang="th-TH" sz="1600" dirty="0" smtClean="0"/>
              <a:t> </a:t>
            </a:r>
            <a:r>
              <a:rPr lang="en-US" sz="1600" dirty="0" smtClean="0"/>
              <a:t>(Cupertino, CA) 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/>
              <a:t>มา เราสามารถ</a:t>
            </a:r>
            <a:r>
              <a:rPr lang="th-TH" sz="1600" dirty="0" smtClean="0"/>
              <a:t>กำหนดตำแหน่ง</a:t>
            </a:r>
            <a:r>
              <a:rPr lang="th-TH" sz="1600" dirty="0"/>
              <a:t>เพื่อใช้</a:t>
            </a:r>
            <a:r>
              <a:rPr lang="th-TH" sz="1600" dirty="0" smtClean="0"/>
              <a:t>จำลองตำแหน่ง</a:t>
            </a:r>
            <a:r>
              <a:rPr lang="th-TH" sz="1600" dirty="0"/>
              <a:t>ปัจจุบันของ user ได้โดย </a:t>
            </a:r>
            <a:r>
              <a:rPr lang="th-TH" sz="1600" dirty="0" smtClean="0"/>
              <a:t>run</a:t>
            </a:r>
            <a:r>
              <a:rPr lang="en-US" sz="1600" dirty="0" smtClean="0"/>
              <a:t> </a:t>
            </a:r>
            <a:r>
              <a:rPr lang="th-TH" sz="1600" dirty="0" smtClean="0"/>
              <a:t>Simulator แล้ว</a:t>
            </a:r>
            <a:r>
              <a:rPr lang="th-TH" sz="1600" dirty="0"/>
              <a:t>เปิดเมนู Debug -&gt; Location -&gt; Custom..</a:t>
            </a:r>
            <a:r>
              <a:rPr lang="th-TH" sz="1600" dirty="0" smtClean="0"/>
              <a:t>.</a:t>
            </a:r>
            <a:r>
              <a:rPr lang="en-US" sz="1600" dirty="0" smtClean="0"/>
              <a:t> </a:t>
            </a:r>
            <a:r>
              <a:rPr lang="th-TH" sz="1600" dirty="0" smtClean="0"/>
              <a:t>และสามารถจำลองการขับรถ ปั่นจักรยาน และการวิ่งได้ด้วย </a:t>
            </a:r>
            <a:r>
              <a:rPr lang="en-US" sz="1600" dirty="0" smtClean="0"/>
              <a:t>(</a:t>
            </a:r>
            <a:r>
              <a:rPr lang="th-TH" sz="1600" dirty="0" smtClean="0"/>
              <a:t>กำหนดเส้นทางเองไม่ได้</a:t>
            </a:r>
            <a:r>
              <a:rPr lang="en-US" sz="1600" dirty="0" smtClean="0"/>
              <a:t>)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/>
              <a:t>เราสามารถจำลองการ zoom โดยใช้ 2 นิ้ว</a:t>
            </a:r>
            <a:r>
              <a:rPr lang="th-TH" sz="1600" dirty="0" smtClean="0"/>
              <a:t>ได้</a:t>
            </a:r>
            <a:r>
              <a:rPr lang="en-US" sz="1600" dirty="0" smtClean="0"/>
              <a:t> </a:t>
            </a:r>
            <a:r>
              <a:rPr lang="th-TH" sz="1600" dirty="0" smtClean="0"/>
              <a:t>โดย</a:t>
            </a:r>
            <a:r>
              <a:rPr lang="th-TH" sz="1600" dirty="0"/>
              <a:t>กด alt บน keyboard ค้างไว้ บนหน้าจอ </a:t>
            </a:r>
            <a:r>
              <a:rPr lang="th-TH" sz="1600" dirty="0" smtClean="0"/>
              <a:t>emulator จะ</a:t>
            </a:r>
            <a:r>
              <a:rPr lang="th-TH" sz="1600" dirty="0"/>
              <a:t>มี cursor สีเทา 2 จุดแสดงขึ้น</a:t>
            </a:r>
            <a:r>
              <a:rPr lang="th-TH" sz="1600" dirty="0" smtClean="0"/>
              <a:t>มาให้ </a:t>
            </a:r>
            <a:r>
              <a:rPr lang="th-TH" sz="1600" dirty="0"/>
              <a:t>drag </a:t>
            </a:r>
            <a:r>
              <a:rPr lang="th-TH" sz="1600" dirty="0" smtClean="0"/>
              <a:t>mouse </a:t>
            </a:r>
            <a:r>
              <a:rPr lang="th-TH" sz="1600" dirty="0"/>
              <a:t>เพื่อให้จุดทั้งสองออก</a:t>
            </a:r>
            <a:r>
              <a:rPr lang="th-TH" sz="1600" dirty="0" smtClean="0"/>
              <a:t>ห่าง</a:t>
            </a:r>
            <a:r>
              <a:rPr lang="en-US" sz="1600" dirty="0"/>
              <a:t> </a:t>
            </a:r>
            <a:r>
              <a:rPr lang="th-TH" sz="1600" dirty="0" smtClean="0"/>
              <a:t>หรือ</a:t>
            </a:r>
            <a:r>
              <a:rPr lang="th-TH" sz="1600" dirty="0"/>
              <a:t>เข้าหากันเพื่อ zoom เข้าออก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endParaRPr lang="th-TH" sz="1600" dirty="0"/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endParaRPr lang="en-US" sz="16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92" y="1550894"/>
            <a:ext cx="2687437" cy="1447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313" y="3214072"/>
            <a:ext cx="1676179" cy="3090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371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UI Design – </a:t>
            </a:r>
            <a:br>
              <a:rPr lang="en-US" sz="4000" dirty="0" smtClean="0"/>
            </a:br>
            <a:r>
              <a:rPr lang="en-US" sz="4000" dirty="0" smtClean="0"/>
              <a:t>Settings View (6/13)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5315609" cy="4520492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th-TH" sz="1800" dirty="0" smtClean="0"/>
              <a:t>เพิ่ม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ใหม่ลงบน </a:t>
            </a:r>
            <a:r>
              <a:rPr lang="en-US" sz="1800" dirty="0" smtClean="0"/>
              <a:t>Storyboard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th-TH" sz="1800" dirty="0" smtClean="0"/>
              <a:t>เพิ่ม </a:t>
            </a:r>
            <a:r>
              <a:rPr lang="en-US" sz="1800" dirty="0" smtClean="0"/>
              <a:t>control “Segmented Control” </a:t>
            </a:r>
            <a:r>
              <a:rPr lang="th-TH" sz="1800" dirty="0" smtClean="0"/>
              <a:t>ลงบนบริเวณล่างสุดของ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Segment Control </a:t>
            </a:r>
            <a:r>
              <a:rPr lang="th-TH" sz="1800" dirty="0" smtClean="0"/>
              <a:t>จากนั้นแก้ </a:t>
            </a:r>
            <a:r>
              <a:rPr lang="en-US" sz="1800" dirty="0" smtClean="0"/>
              <a:t>property “Segments” </a:t>
            </a:r>
            <a:r>
              <a:rPr lang="th-TH" sz="1800" dirty="0" smtClean="0"/>
              <a:t>ใน </a:t>
            </a:r>
            <a:r>
              <a:rPr lang="en-US" sz="1800" dirty="0" smtClean="0"/>
              <a:t>Attributes inspector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“3”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th-TH" sz="1800" dirty="0"/>
              <a:t>ทำการ</a:t>
            </a:r>
            <a:r>
              <a:rPr lang="th-TH" sz="1800" dirty="0" smtClean="0"/>
              <a:t>สร้าง </a:t>
            </a:r>
            <a:r>
              <a:rPr lang="en-US" sz="1800" dirty="0" smtClean="0"/>
              <a:t>Segue </a:t>
            </a:r>
            <a:r>
              <a:rPr lang="th-TH" sz="1800" dirty="0" smtClean="0"/>
              <a:t>จากปุ่มที่อยู่ในตำแหน่งขวาล่างของ </a:t>
            </a:r>
            <a:r>
              <a:rPr lang="en-US" sz="1800" dirty="0" smtClean="0"/>
              <a:t>view </a:t>
            </a:r>
            <a:r>
              <a:rPr lang="th-TH" sz="1800" dirty="0" smtClean="0"/>
              <a:t>แรก</a:t>
            </a:r>
            <a:r>
              <a:rPr lang="en-US" sz="1800" dirty="0" smtClean="0"/>
              <a:t> (</a:t>
            </a:r>
            <a:r>
              <a:rPr lang="th-TH" sz="1800" dirty="0" smtClean="0"/>
              <a:t>รูป </a:t>
            </a:r>
            <a:r>
              <a:rPr lang="en-US" sz="1800" dirty="0" smtClean="0"/>
              <a:t>settings) </a:t>
            </a:r>
            <a:r>
              <a:rPr lang="th-TH" sz="1800" dirty="0" smtClean="0"/>
              <a:t>โดยกดปุ่ม </a:t>
            </a:r>
            <a:r>
              <a:rPr lang="en-US" sz="1800" dirty="0" smtClean="0"/>
              <a:t>control</a:t>
            </a:r>
            <a:r>
              <a:rPr lang="th-TH" sz="1800" dirty="0" smtClean="0"/>
              <a:t> บน </a:t>
            </a:r>
            <a:r>
              <a:rPr lang="en-US" sz="1800" dirty="0" smtClean="0"/>
              <a:t>keyboard </a:t>
            </a:r>
            <a:r>
              <a:rPr lang="th-TH" sz="1800" dirty="0" smtClean="0"/>
              <a:t>ค้างไว้ แล้ว </a:t>
            </a:r>
            <a:r>
              <a:rPr lang="en-US" sz="1800" dirty="0" smtClean="0"/>
              <a:t>drag </a:t>
            </a:r>
            <a:r>
              <a:rPr lang="th-TH" sz="1800" dirty="0" smtClean="0"/>
              <a:t>จากปุ่มไปยัง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 เลือกเมนู </a:t>
            </a:r>
            <a:r>
              <a:rPr lang="en-US" sz="1800" dirty="0" smtClean="0"/>
              <a:t>“modal” </a:t>
            </a:r>
            <a:r>
              <a:rPr lang="th-TH" sz="1800" dirty="0" smtClean="0"/>
              <a:t>จากเมนูที่แสดงขึ้นมา</a:t>
            </a:r>
            <a:endParaRPr lang="en-US" sz="1800" dirty="0" smtClean="0"/>
          </a:p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1800" dirty="0" smtClean="0"/>
              <a:t>Click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Segue </a:t>
            </a:r>
            <a:r>
              <a:rPr lang="th-TH" sz="1800" dirty="0" smtClean="0"/>
              <a:t>ที่สร้างขึ้นมาใหม่ แล้วกำหนด </a:t>
            </a:r>
            <a:r>
              <a:rPr lang="en-US" sz="1800" dirty="0" smtClean="0"/>
              <a:t>property 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Identifier </a:t>
            </a:r>
            <a:r>
              <a:rPr lang="en-US" sz="1600" dirty="0"/>
              <a:t>=</a:t>
            </a:r>
            <a:r>
              <a:rPr lang="th-TH" sz="1600" dirty="0" smtClean="0"/>
              <a:t> </a:t>
            </a:r>
            <a:r>
              <a:rPr lang="en-US" sz="1600" dirty="0" err="1" smtClean="0"/>
              <a:t>segueMapType</a:t>
            </a:r>
            <a:r>
              <a:rPr lang="en-US" sz="1600" dirty="0" smtClean="0"/>
              <a:t> 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en-US" sz="1600" dirty="0" smtClean="0"/>
              <a:t>Transition Type = Partial Curve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9"/>
            </a:pPr>
            <a:r>
              <a:rPr lang="en-US" sz="1800" dirty="0" smtClean="0"/>
              <a:t>Run </a:t>
            </a:r>
            <a:r>
              <a:rPr lang="th-TH" sz="1800" dirty="0" smtClean="0"/>
              <a:t>เพื่อดูผลลัพธ์</a:t>
            </a:r>
            <a:endParaRPr lang="en-US" sz="18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66" y="1869141"/>
            <a:ext cx="2451792" cy="4520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122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Map Style (</a:t>
            </a:r>
            <a:r>
              <a:rPr lang="en-US" sz="4000" dirty="0"/>
              <a:t>7</a:t>
            </a:r>
            <a:r>
              <a:rPr lang="en-US" sz="4000" dirty="0" smtClean="0"/>
              <a:t>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750052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15"/>
            </a:pPr>
            <a:r>
              <a:rPr lang="th-TH" sz="1800" dirty="0" smtClean="0"/>
              <a:t>สร้าง </a:t>
            </a:r>
            <a:r>
              <a:rPr lang="en-US" sz="1800" dirty="0" smtClean="0"/>
              <a:t>class </a:t>
            </a:r>
            <a:r>
              <a:rPr lang="th-TH" sz="1800" dirty="0" smtClean="0"/>
              <a:t>ใหม่เพื่อใช้เป็น </a:t>
            </a:r>
            <a:r>
              <a:rPr lang="en-US" sz="1800" dirty="0" smtClean="0"/>
              <a:t>view controller </a:t>
            </a:r>
            <a:r>
              <a:rPr lang="th-TH" sz="1800" dirty="0" smtClean="0"/>
              <a:t>ของ </a:t>
            </a:r>
            <a:r>
              <a:rPr lang="en-US" sz="1800" dirty="0" smtClean="0"/>
              <a:t>view </a:t>
            </a:r>
            <a:r>
              <a:rPr lang="th-TH" sz="1800" dirty="0" smtClean="0"/>
              <a:t>ที่เพิ่มเข้ามา โดย </a:t>
            </a:r>
            <a:r>
              <a:rPr lang="en-US" sz="1800" dirty="0" smtClean="0"/>
              <a:t>click </a:t>
            </a:r>
            <a:r>
              <a:rPr lang="th-TH" sz="1800" dirty="0" smtClean="0"/>
              <a:t>ขวาที่ </a:t>
            </a:r>
            <a:r>
              <a:rPr lang="en-US" sz="1800" dirty="0" smtClean="0"/>
              <a:t>project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New File... &gt; iOS &gt; Cocoa Touch &gt; Objective-C class </a:t>
            </a:r>
            <a:r>
              <a:rPr lang="th-TH" sz="1800" dirty="0" smtClean="0"/>
              <a:t>กำหนด </a:t>
            </a:r>
            <a:r>
              <a:rPr lang="en-US" sz="1800" dirty="0" smtClean="0"/>
              <a:t>“Subclass of”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“UIViewController” </a:t>
            </a:r>
            <a:r>
              <a:rPr lang="th-TH" sz="1800" dirty="0" smtClean="0"/>
              <a:t>และตั้งชื่อ </a:t>
            </a:r>
            <a:r>
              <a:rPr lang="en-US" sz="1800" dirty="0" smtClean="0"/>
              <a:t>class </a:t>
            </a:r>
            <a:r>
              <a:rPr lang="th-TH" sz="1800" dirty="0" smtClean="0"/>
              <a:t>ว่า </a:t>
            </a:r>
            <a:r>
              <a:rPr lang="en-US" sz="1800" dirty="0"/>
              <a:t>“</a:t>
            </a:r>
            <a:r>
              <a:rPr lang="en-US" sz="1800" dirty="0" err="1"/>
              <a:t>SettingsViewController</a:t>
            </a:r>
            <a:r>
              <a:rPr lang="en-US" sz="1800" dirty="0" smtClean="0"/>
              <a:t>”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15"/>
            </a:pPr>
            <a:r>
              <a:rPr lang="th-TH" sz="1800" dirty="0" smtClean="0"/>
              <a:t>เปลี่ยน </a:t>
            </a:r>
            <a:r>
              <a:rPr lang="en-US" sz="1800" dirty="0" smtClean="0"/>
              <a:t>class </a:t>
            </a:r>
            <a:r>
              <a:rPr lang="th-TH" sz="1800" dirty="0" smtClean="0"/>
              <a:t>ของ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</a:t>
            </a:r>
            <a:r>
              <a:rPr lang="en-US" sz="1800" dirty="0" smtClean="0"/>
              <a:t> </a:t>
            </a:r>
            <a:r>
              <a:rPr lang="th-TH" sz="1800" dirty="0" smtClean="0"/>
              <a:t>โดย </a:t>
            </a: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ใหม่แล้วเปิด </a:t>
            </a:r>
            <a:r>
              <a:rPr lang="en-US" sz="1800" dirty="0" smtClean="0"/>
              <a:t>Identity inspector </a:t>
            </a:r>
            <a:r>
              <a:rPr lang="th-TH" sz="1800" dirty="0" smtClean="0"/>
              <a:t>บน</a:t>
            </a:r>
            <a:r>
              <a:rPr lang="en-US" sz="1800" dirty="0" smtClean="0"/>
              <a:t> Inspector Pane </a:t>
            </a:r>
            <a:r>
              <a:rPr lang="th-TH" sz="1800" dirty="0" smtClean="0"/>
              <a:t>แล้วเลือก </a:t>
            </a:r>
            <a:r>
              <a:rPr lang="en-US" sz="1800" dirty="0" smtClean="0"/>
              <a:t>class </a:t>
            </a:r>
            <a:r>
              <a:rPr lang="th-TH" sz="1800" dirty="0" smtClean="0"/>
              <a:t>เป็น </a:t>
            </a:r>
            <a:r>
              <a:rPr lang="en-US" sz="1800" dirty="0"/>
              <a:t>“</a:t>
            </a:r>
            <a:r>
              <a:rPr lang="en-US" sz="1800" dirty="0" err="1"/>
              <a:t>SettingsViewController</a:t>
            </a:r>
            <a:r>
              <a:rPr lang="en-US" sz="1800" dirty="0"/>
              <a:t>”</a:t>
            </a:r>
            <a:r>
              <a:rPr lang="th-TH" sz="1800" dirty="0" smtClean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15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 แล้วเปลี่ยน </a:t>
            </a:r>
            <a:r>
              <a:rPr lang="en-US" sz="1800" dirty="0" smtClean="0"/>
              <a:t>editor mode </a:t>
            </a:r>
            <a:r>
              <a:rPr lang="th-TH" sz="1800" dirty="0" smtClean="0"/>
              <a:t>เป็น </a:t>
            </a:r>
            <a:r>
              <a:rPr lang="en-US" sz="1800" dirty="0" smtClean="0"/>
              <a:t>Assistant Editor</a:t>
            </a:r>
            <a:r>
              <a:rPr lang="th-TH" sz="1800" dirty="0" smtClean="0"/>
              <a:t> โดยให้ </a:t>
            </a:r>
            <a:r>
              <a:rPr lang="en-US" sz="1800" dirty="0" smtClean="0"/>
              <a:t>code </a:t>
            </a:r>
            <a:r>
              <a:rPr lang="th-TH" sz="1800" dirty="0" smtClean="0"/>
              <a:t>ด้านขวาเป็นไฟล์ </a:t>
            </a:r>
            <a:r>
              <a:rPr lang="en-US" sz="1800" dirty="0" smtClean="0"/>
              <a:t>“</a:t>
            </a:r>
            <a:r>
              <a:rPr lang="en-US" sz="1800" dirty="0" err="1" smtClean="0"/>
              <a:t>SettingsViewController.h</a:t>
            </a:r>
            <a:r>
              <a:rPr lang="en-US" sz="1800" dirty="0" smtClean="0"/>
              <a:t>”</a:t>
            </a:r>
            <a:r>
              <a:rPr lang="th-TH" sz="1800" dirty="0" smtClean="0"/>
              <a:t> จากนั้น</a:t>
            </a:r>
          </a:p>
          <a:p>
            <a:pPr marL="800100" lvl="1" indent="-457200">
              <a:lnSpc>
                <a:spcPct val="130000"/>
              </a:lnSpc>
              <a:buFont typeface="Arial"/>
              <a:buChar char="•"/>
            </a:pPr>
            <a:r>
              <a:rPr lang="th-TH" sz="1600" dirty="0" smtClean="0"/>
              <a:t>ทำการผูก </a:t>
            </a:r>
            <a:r>
              <a:rPr lang="en-US" sz="1600" dirty="0" smtClean="0"/>
              <a:t>Action </a:t>
            </a:r>
            <a:r>
              <a:rPr lang="th-TH" sz="1600" dirty="0"/>
              <a:t>ให้กับ </a:t>
            </a:r>
            <a:r>
              <a:rPr lang="en-US" sz="1600" dirty="0"/>
              <a:t>Segment </a:t>
            </a:r>
            <a:r>
              <a:rPr lang="en-US" sz="1600" dirty="0" smtClean="0"/>
              <a:t>control</a:t>
            </a:r>
            <a:r>
              <a:rPr lang="th-TH" sz="1600" dirty="0" smtClean="0"/>
              <a:t> ตั้งชื่อว่า </a:t>
            </a:r>
            <a:r>
              <a:rPr lang="en-US" sz="1600" dirty="0" smtClean="0"/>
              <a:t>“</a:t>
            </a:r>
            <a:r>
              <a:rPr lang="en-US" sz="1600" dirty="0" err="1" smtClean="0"/>
              <a:t>segMapTypeChanged</a:t>
            </a:r>
            <a:r>
              <a:rPr lang="en-US" sz="1600" dirty="0" smtClean="0"/>
              <a:t>” </a:t>
            </a:r>
            <a:endParaRPr lang="th-TH" sz="1600" dirty="0" smtClean="0"/>
          </a:p>
          <a:p>
            <a:pPr marL="800100" lvl="1" indent="-457200">
              <a:lnSpc>
                <a:spcPct val="130000"/>
              </a:lnSpc>
              <a:buFont typeface="Arial"/>
              <a:buChar char="•"/>
            </a:pPr>
            <a:r>
              <a:rPr lang="th-TH" sz="1600" dirty="0" smtClean="0"/>
              <a:t>ทำการผูก </a:t>
            </a:r>
            <a:r>
              <a:rPr lang="en-US" sz="1600" dirty="0" smtClean="0"/>
              <a:t>Outlet </a:t>
            </a:r>
            <a:r>
              <a:rPr lang="th-TH" sz="1600" dirty="0"/>
              <a:t>ให้กับ </a:t>
            </a:r>
            <a:r>
              <a:rPr lang="en-US" sz="1600" dirty="0"/>
              <a:t>Segment control</a:t>
            </a:r>
            <a:r>
              <a:rPr lang="th-TH" sz="1600" dirty="0"/>
              <a:t> ตั้งชื่อว่า </a:t>
            </a:r>
            <a:r>
              <a:rPr lang="en-US" sz="1600" dirty="0"/>
              <a:t>“</a:t>
            </a:r>
            <a:r>
              <a:rPr lang="en-US" sz="1600" dirty="0" err="1" smtClean="0"/>
              <a:t>segmentMapType</a:t>
            </a:r>
            <a:r>
              <a:rPr lang="en-US" sz="1600" dirty="0" smtClean="0"/>
              <a:t>”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 startAt="15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view </a:t>
            </a:r>
            <a:r>
              <a:rPr lang="th-TH" sz="1800" dirty="0" smtClean="0"/>
              <a:t>เดิม ผูก </a:t>
            </a:r>
            <a:r>
              <a:rPr lang="en-US" sz="1800" dirty="0" smtClean="0"/>
              <a:t>Action </a:t>
            </a:r>
            <a:r>
              <a:rPr lang="th-TH" sz="1800" dirty="0" smtClean="0"/>
              <a:t>ของปุ่มทั้ง </a:t>
            </a:r>
            <a:r>
              <a:rPr lang="en-US" sz="1800" dirty="0" smtClean="0"/>
              <a:t>3 </a:t>
            </a:r>
            <a:r>
              <a:rPr lang="th-TH" sz="1800" dirty="0" smtClean="0"/>
              <a:t>ปุ่มเข้ากับไฟล์ </a:t>
            </a:r>
            <a:r>
              <a:rPr lang="en-US" sz="1800" dirty="0" smtClean="0"/>
              <a:t>“ViewController.h” </a:t>
            </a:r>
            <a:r>
              <a:rPr lang="th-TH" sz="1800" dirty="0" smtClean="0"/>
              <a:t>โดย</a:t>
            </a:r>
          </a:p>
          <a:p>
            <a:pPr marL="800100" lvl="1" indent="-457200">
              <a:lnSpc>
                <a:spcPct val="130000"/>
              </a:lnSpc>
              <a:buFont typeface="Arial"/>
              <a:buChar char="•"/>
            </a:pPr>
            <a:r>
              <a:rPr lang="th-TH" sz="1600" dirty="0" smtClean="0"/>
              <a:t>ตั้งชื่อ </a:t>
            </a:r>
            <a:r>
              <a:rPr lang="en-US" sz="1600" dirty="0" smtClean="0"/>
              <a:t>Acti</a:t>
            </a:r>
            <a:r>
              <a:rPr lang="en-US" sz="1600" dirty="0"/>
              <a:t>o</a:t>
            </a:r>
            <a:r>
              <a:rPr lang="en-US" sz="1600" dirty="0" smtClean="0"/>
              <a:t>n </a:t>
            </a:r>
            <a:r>
              <a:rPr lang="th-TH" sz="1600" dirty="0" smtClean="0"/>
              <a:t>ว่า </a:t>
            </a:r>
            <a:r>
              <a:rPr lang="en-US" sz="1600" dirty="0" smtClean="0"/>
              <a:t>“</a:t>
            </a:r>
            <a:r>
              <a:rPr lang="en-US" sz="1600" dirty="0" err="1"/>
              <a:t>btnActionTapped</a:t>
            </a:r>
            <a:r>
              <a:rPr lang="en-US" sz="1600" dirty="0" smtClean="0"/>
              <a:t>” </a:t>
            </a:r>
            <a:r>
              <a:rPr lang="th-TH" sz="1600" dirty="0" smtClean="0"/>
              <a:t>สำหรับปุ่มซ้ายบน </a:t>
            </a:r>
          </a:p>
          <a:p>
            <a:pPr marL="800100" lvl="1" indent="-457200">
              <a:lnSpc>
                <a:spcPct val="130000"/>
              </a:lnSpc>
              <a:buFont typeface="Arial"/>
              <a:buChar char="•"/>
            </a:pPr>
            <a:r>
              <a:rPr lang="th-TH" sz="1600" dirty="0"/>
              <a:t>ตั้งชื่อ </a:t>
            </a:r>
            <a:r>
              <a:rPr lang="en-US" sz="1600" dirty="0"/>
              <a:t>Action </a:t>
            </a:r>
            <a:r>
              <a:rPr lang="th-TH" sz="1600" dirty="0"/>
              <a:t>ว่า </a:t>
            </a:r>
            <a:r>
              <a:rPr lang="en-US" sz="1600" dirty="0" smtClean="0"/>
              <a:t>“</a:t>
            </a:r>
            <a:r>
              <a:rPr lang="en-US" sz="1600" dirty="0" err="1"/>
              <a:t>btnSelfLocationTapped</a:t>
            </a:r>
            <a:r>
              <a:rPr lang="en-US" sz="1600" dirty="0" smtClean="0"/>
              <a:t>” </a:t>
            </a:r>
            <a:r>
              <a:rPr lang="th-TH" sz="1600" dirty="0" smtClean="0"/>
              <a:t>สำหรับปุ่มซ้ายล่าง </a:t>
            </a:r>
          </a:p>
          <a:p>
            <a:pPr marL="800100" lvl="1" indent="-457200">
              <a:lnSpc>
                <a:spcPct val="130000"/>
              </a:lnSpc>
              <a:buFont typeface="Arial"/>
              <a:buChar char="•"/>
            </a:pPr>
            <a:r>
              <a:rPr lang="th-TH" sz="1600" dirty="0" smtClean="0"/>
              <a:t>ผูก </a:t>
            </a:r>
            <a:r>
              <a:rPr lang="en-US" sz="1600" dirty="0"/>
              <a:t>Outlet </a:t>
            </a:r>
            <a:r>
              <a:rPr lang="th-TH" sz="1600" dirty="0" smtClean="0"/>
              <a:t>ให</a:t>
            </a:r>
            <a:r>
              <a:rPr lang="th-TH" sz="1600" dirty="0"/>
              <a:t>้</a:t>
            </a:r>
            <a:r>
              <a:rPr lang="th-TH" sz="1600" dirty="0" smtClean="0"/>
              <a:t>กับ </a:t>
            </a:r>
            <a:r>
              <a:rPr lang="en-US" sz="1600" dirty="0" err="1" smtClean="0"/>
              <a:t>MapView</a:t>
            </a:r>
            <a:r>
              <a:rPr lang="en-US" sz="1600" dirty="0" smtClean="0"/>
              <a:t> </a:t>
            </a:r>
            <a:r>
              <a:rPr lang="th-TH" sz="1600" dirty="0" smtClean="0"/>
              <a:t>และตั้งชื่อ </a:t>
            </a:r>
            <a:r>
              <a:rPr lang="en-US" sz="1600" dirty="0" smtClean="0"/>
              <a:t>property </a:t>
            </a:r>
            <a:r>
              <a:rPr lang="th-TH" sz="1600" dirty="0" smtClean="0"/>
              <a:t>ว่า </a:t>
            </a:r>
            <a:r>
              <a:rPr lang="en-US" sz="1600" dirty="0" smtClean="0"/>
              <a:t>“Map”</a:t>
            </a:r>
            <a:endParaRPr lang="th-TH" sz="16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498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Map Style (8/13)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9"/>
            </a:pPr>
            <a:r>
              <a:rPr lang="th-TH" sz="1600" dirty="0" smtClean="0"/>
              <a:t>เปิดไฟล์ </a:t>
            </a:r>
            <a:r>
              <a:rPr lang="en-US" sz="1600" dirty="0" smtClean="0"/>
              <a:t>“</a:t>
            </a:r>
            <a:r>
              <a:rPr lang="en-US" sz="1600" dirty="0" err="1" smtClean="0"/>
              <a:t>SettingsViewController.h</a:t>
            </a:r>
            <a:r>
              <a:rPr lang="en-US" sz="1600" dirty="0" smtClean="0"/>
              <a:t>”</a:t>
            </a:r>
            <a:r>
              <a:rPr lang="th-TH" sz="1600" dirty="0" smtClean="0"/>
              <a:t> เพิ่ม </a:t>
            </a:r>
            <a:r>
              <a:rPr lang="en-US" sz="1600" dirty="0" smtClean="0"/>
              <a:t>delegate code </a:t>
            </a:r>
            <a:r>
              <a:rPr lang="th-TH" sz="1600" dirty="0" smtClean="0"/>
              <a:t>สำหรับ </a:t>
            </a:r>
            <a:r>
              <a:rPr lang="en-US" sz="1600" dirty="0" smtClean="0"/>
              <a:t>call back </a:t>
            </a:r>
            <a:r>
              <a:rPr lang="th-TH" sz="1600" dirty="0" smtClean="0"/>
              <a:t>กลับไปยัง </a:t>
            </a:r>
            <a:r>
              <a:rPr lang="en-US" sz="1600" dirty="0" smtClean="0"/>
              <a:t>view </a:t>
            </a:r>
            <a:r>
              <a:rPr lang="th-TH" sz="1600" dirty="0" smtClean="0"/>
              <a:t>ที่เรียก และ </a:t>
            </a:r>
            <a:r>
              <a:rPr lang="en-US" sz="1600" dirty="0" smtClean="0"/>
              <a:t>default </a:t>
            </a:r>
            <a:r>
              <a:rPr lang="th-TH" sz="1600" dirty="0" smtClean="0"/>
              <a:t>ที่ </a:t>
            </a:r>
            <a:r>
              <a:rPr lang="en-US" sz="1600" dirty="0" smtClean="0"/>
              <a:t>segment </a:t>
            </a:r>
            <a:r>
              <a:rPr lang="th-TH" sz="1600" dirty="0" smtClean="0"/>
              <a:t>ถูกเลือกตาม </a:t>
            </a:r>
            <a:r>
              <a:rPr lang="en-US" sz="1600" dirty="0" smtClean="0"/>
              <a:t>map type </a:t>
            </a:r>
            <a:r>
              <a:rPr lang="th-TH" sz="1600" dirty="0" smtClean="0"/>
              <a:t>ที่เปลี่ยนไป ดังนี้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6336" y="2620806"/>
            <a:ext cx="731027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#import &lt;</a:t>
            </a:r>
            <a:r>
              <a:rPr lang="en-US" sz="1200" dirty="0" err="1">
                <a:latin typeface="Menlo Regular"/>
                <a:cs typeface="Menlo Regular"/>
              </a:rPr>
              <a:t>UIKit</a:t>
            </a:r>
            <a:r>
              <a:rPr lang="en-US" sz="1200" dirty="0">
                <a:latin typeface="Menlo Regular"/>
                <a:cs typeface="Menlo Regular"/>
              </a:rPr>
              <a:t>/</a:t>
            </a:r>
            <a:r>
              <a:rPr lang="en-US" sz="1200" dirty="0" err="1">
                <a:latin typeface="Menlo Regular"/>
                <a:cs typeface="Menlo Regular"/>
              </a:rPr>
              <a:t>UIKit.h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#import 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MapKit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MapKit.h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@protocol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SettingsViewControllerDelegate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NSObject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didSelectMapType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MKMapType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mapType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@end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@interface </a:t>
            </a:r>
            <a:r>
              <a:rPr lang="en-US" sz="1200" dirty="0" err="1">
                <a:latin typeface="Menlo Regular"/>
                <a:cs typeface="Menlo Regular"/>
              </a:rPr>
              <a:t>SettingsViewController</a:t>
            </a:r>
            <a:r>
              <a:rPr lang="en-US" sz="1200" dirty="0">
                <a:latin typeface="Menlo Regular"/>
                <a:cs typeface="Menlo Regular"/>
              </a:rPr>
              <a:t> : UIViewController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, assign) id&lt;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SettingsViewControllerDelegate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 delegate;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int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mapTypeIndex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- (IBAction)</a:t>
            </a:r>
            <a:r>
              <a:rPr lang="en-US" sz="1200" dirty="0" err="1">
                <a:latin typeface="Menlo Regular"/>
                <a:cs typeface="Menlo Regular"/>
              </a:rPr>
              <a:t>segMapTypeChanged</a:t>
            </a:r>
            <a:r>
              <a:rPr lang="en-US" sz="1200" dirty="0">
                <a:latin typeface="Menlo Regular"/>
                <a:cs typeface="Menlo Regular"/>
              </a:rPr>
              <a:t>:(id)sender;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@end</a:t>
            </a:r>
          </a:p>
        </p:txBody>
      </p:sp>
    </p:spTree>
    <p:extLst>
      <p:ext uri="{BB962C8B-B14F-4D97-AF65-F5344CB8AC3E}">
        <p14:creationId xmlns:p14="http://schemas.microsoft.com/office/powerpoint/2010/main" val="4106669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Map Style (9/13)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90475"/>
            <a:ext cx="7770813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0"/>
            </a:pPr>
            <a:r>
              <a:rPr lang="th-TH" sz="1600" dirty="0" smtClean="0"/>
              <a:t>เปิดไฟล์ </a:t>
            </a:r>
            <a:r>
              <a:rPr lang="en-US" sz="1600" dirty="0" smtClean="0"/>
              <a:t>“</a:t>
            </a:r>
            <a:r>
              <a:rPr lang="en-US" sz="1600" dirty="0" err="1" smtClean="0"/>
              <a:t>SettingsViewController.m</a:t>
            </a:r>
            <a:r>
              <a:rPr lang="en-US" sz="1600" dirty="0" smtClean="0"/>
              <a:t>”</a:t>
            </a:r>
            <a:r>
              <a:rPr lang="th-TH" sz="1600" dirty="0" smtClean="0"/>
              <a:t> เพิ่ม</a:t>
            </a:r>
            <a:r>
              <a:rPr lang="en-US" sz="1600" dirty="0" smtClean="0"/>
              <a:t> code </a:t>
            </a:r>
            <a:r>
              <a:rPr lang="th-TH" sz="1600" dirty="0" smtClean="0"/>
              <a:t>ใน </a:t>
            </a:r>
            <a:r>
              <a:rPr lang="en-US" sz="1600" dirty="0" smtClean="0"/>
              <a:t>method “</a:t>
            </a:r>
            <a:r>
              <a:rPr lang="en-US" sz="1600" dirty="0" err="1" smtClean="0"/>
              <a:t>segMapTypeChanged</a:t>
            </a:r>
            <a:r>
              <a:rPr lang="en-US" sz="1600" dirty="0" smtClean="0"/>
              <a:t>:”</a:t>
            </a:r>
            <a:r>
              <a:rPr lang="th-TH" sz="1600" dirty="0" smtClean="0"/>
              <a:t> และเพิ่ม </a:t>
            </a:r>
            <a:r>
              <a:rPr lang="en-US" sz="1600" dirty="0" smtClean="0"/>
              <a:t>method “</a:t>
            </a:r>
            <a:r>
              <a:rPr lang="en-US" sz="1600" dirty="0" err="1" smtClean="0"/>
              <a:t>viewWillAppear</a:t>
            </a:r>
            <a:r>
              <a:rPr lang="en-US" sz="1600" dirty="0" smtClean="0"/>
              <a:t>” </a:t>
            </a:r>
            <a:r>
              <a:rPr lang="th-TH" sz="1600" dirty="0" smtClean="0"/>
              <a:t>ดังนี้ 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007" y="2534854"/>
            <a:ext cx="723160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viewWillAppear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:(BOOL)animated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self.segmentMapType.selectedSegmentIndex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self.mapTypeIndex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 smtClean="0">
                <a:latin typeface="Menlo Regular"/>
                <a:cs typeface="Menlo Regular"/>
              </a:rPr>
              <a:t>- </a:t>
            </a:r>
            <a:r>
              <a:rPr lang="en-US" sz="1100" dirty="0">
                <a:latin typeface="Menlo Regular"/>
                <a:cs typeface="Menlo Regular"/>
              </a:rPr>
              <a:t>(IBAction)</a:t>
            </a:r>
            <a:r>
              <a:rPr lang="en-US" sz="1100" dirty="0" err="1">
                <a:latin typeface="Menlo Regular"/>
                <a:cs typeface="Menlo Regular"/>
              </a:rPr>
              <a:t>segMapTypeChanged</a:t>
            </a:r>
            <a:r>
              <a:rPr lang="en-US" sz="1100" dirty="0">
                <a:latin typeface="Menlo Regular"/>
                <a:cs typeface="Menlo Regular"/>
              </a:rPr>
              <a:t>:(id)sender</a:t>
            </a:r>
          </a:p>
          <a:p>
            <a:r>
              <a:rPr lang="en-US" sz="1100" dirty="0">
                <a:latin typeface="Menlo Regular"/>
                <a:cs typeface="Menlo Regular"/>
              </a:rPr>
              <a:t>{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if 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switch ([sender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selectedSegmentIndex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]) {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0: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didSelectMapType:MKMapTypeStandard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break;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1: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didSelectMapType:MKMapTypeHybrid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break;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2: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didSelectMapType:MKMapTypeSatellite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break;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default: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break;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fr-FR" sz="1100" dirty="0">
                <a:latin typeface="Menlo Regular"/>
                <a:cs typeface="Menlo Regular"/>
              </a:rPr>
              <a:t>}</a:t>
            </a:r>
            <a:endParaRPr lang="en-US" sz="11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935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Map Style (10/13)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1"/>
            </a:pPr>
            <a:r>
              <a:rPr lang="th-TH" sz="1600" dirty="0" smtClean="0"/>
              <a:t>เปิดไฟล์ </a:t>
            </a:r>
            <a:r>
              <a:rPr lang="en-US" sz="1600" dirty="0" smtClean="0"/>
              <a:t>ViewController.h </a:t>
            </a:r>
            <a:r>
              <a:rPr lang="th-TH" sz="1600" dirty="0" smtClean="0"/>
              <a:t>เพิ่ม </a:t>
            </a:r>
            <a:r>
              <a:rPr lang="en-US" sz="1600" dirty="0" smtClean="0"/>
              <a:t>code </a:t>
            </a:r>
            <a:r>
              <a:rPr lang="th-TH" sz="1600" dirty="0" smtClean="0"/>
              <a:t>เพื่อ </a:t>
            </a:r>
            <a:r>
              <a:rPr lang="en-US" sz="1600" dirty="0" smtClean="0"/>
              <a:t>implement delegate </a:t>
            </a:r>
            <a:r>
              <a:rPr lang="th-TH" sz="1600" dirty="0" smtClean="0"/>
              <a:t>ของ </a:t>
            </a:r>
            <a:r>
              <a:rPr lang="en-US" sz="1600" dirty="0" smtClean="0"/>
              <a:t>class </a:t>
            </a:r>
            <a:r>
              <a:rPr lang="en-US" sz="1600" dirty="0" err="1" smtClean="0"/>
              <a:t>SettingsViewController</a:t>
            </a:r>
            <a:r>
              <a:rPr lang="en-US" sz="1600" dirty="0" smtClean="0"/>
              <a:t> </a:t>
            </a:r>
            <a:r>
              <a:rPr lang="th-TH" sz="1600" dirty="0" smtClean="0"/>
              <a:t>ดังนี้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377" y="2560049"/>
            <a:ext cx="72832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#import &lt;</a:t>
            </a:r>
            <a:r>
              <a:rPr lang="en-US" sz="1200" dirty="0" err="1">
                <a:latin typeface="Menlo Regular"/>
                <a:cs typeface="Menlo Regular"/>
              </a:rPr>
              <a:t>UIKit</a:t>
            </a:r>
            <a:r>
              <a:rPr lang="en-US" sz="1200" dirty="0">
                <a:latin typeface="Menlo Regular"/>
                <a:cs typeface="Menlo Regular"/>
              </a:rPr>
              <a:t>/</a:t>
            </a:r>
            <a:r>
              <a:rPr lang="en-US" sz="1200" dirty="0" err="1">
                <a:latin typeface="Menlo Regular"/>
                <a:cs typeface="Menlo Regular"/>
              </a:rPr>
              <a:t>UIKit.h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#import "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SettingsViewController.h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"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@interface ViewController : UIViewController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SettingsViewControllerDelegate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200" dirty="0" smtClean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@property (weak, </a:t>
            </a:r>
            <a:r>
              <a:rPr lang="en-US" sz="1200" dirty="0" err="1">
                <a:latin typeface="Menlo Regular"/>
                <a:cs typeface="Menlo Regular"/>
              </a:rPr>
              <a:t>nonatomic</a:t>
            </a:r>
            <a:r>
              <a:rPr lang="en-US" sz="1200" dirty="0">
                <a:latin typeface="Menlo Regular"/>
                <a:cs typeface="Menlo Regular"/>
              </a:rPr>
              <a:t>) IBOutlet </a:t>
            </a:r>
            <a:r>
              <a:rPr lang="en-US" sz="1200" dirty="0" err="1">
                <a:latin typeface="Menlo Regular"/>
                <a:cs typeface="Menlo Regular"/>
              </a:rPr>
              <a:t>MKMapView</a:t>
            </a:r>
            <a:r>
              <a:rPr lang="en-US" sz="1200" dirty="0">
                <a:latin typeface="Menlo Regular"/>
                <a:cs typeface="Menlo Regular"/>
              </a:rPr>
              <a:t> *map</a:t>
            </a:r>
            <a:r>
              <a:rPr lang="en-US" sz="1200" dirty="0" smtClean="0">
                <a:latin typeface="Menlo Regular"/>
                <a:cs typeface="Menlo Regular"/>
              </a:rPr>
              <a:t>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- (IBAction)</a:t>
            </a:r>
            <a:r>
              <a:rPr lang="en-US" sz="1200" dirty="0" err="1">
                <a:latin typeface="Menlo Regular"/>
                <a:cs typeface="Menlo Regular"/>
              </a:rPr>
              <a:t>btnActionTapped</a:t>
            </a:r>
            <a:r>
              <a:rPr lang="en-US" sz="1200" dirty="0">
                <a:latin typeface="Menlo Regular"/>
                <a:cs typeface="Menlo Regular"/>
              </a:rPr>
              <a:t>:(id)sender;</a:t>
            </a:r>
          </a:p>
          <a:p>
            <a:r>
              <a:rPr lang="en-US" sz="1200" dirty="0" smtClean="0">
                <a:latin typeface="Menlo Regular"/>
                <a:cs typeface="Menlo Regular"/>
              </a:rPr>
              <a:t>- (</a:t>
            </a:r>
            <a:r>
              <a:rPr lang="en-US" sz="1200" dirty="0">
                <a:latin typeface="Menlo Regular"/>
                <a:cs typeface="Menlo Regular"/>
              </a:rPr>
              <a:t>IBAction)</a:t>
            </a:r>
            <a:r>
              <a:rPr lang="en-US" sz="1200" dirty="0" err="1">
                <a:latin typeface="Menlo Regular"/>
                <a:cs typeface="Menlo Regular"/>
              </a:rPr>
              <a:t>btnSelfLocationTapped</a:t>
            </a:r>
            <a:r>
              <a:rPr lang="en-US" sz="1200" dirty="0">
                <a:latin typeface="Menlo Regular"/>
                <a:cs typeface="Menlo Regular"/>
              </a:rPr>
              <a:t>:(id)sender</a:t>
            </a:r>
            <a:r>
              <a:rPr lang="en-US" sz="1200" dirty="0" smtClean="0">
                <a:latin typeface="Menlo Regular"/>
                <a:cs typeface="Menlo Regular"/>
              </a:rPr>
              <a:t>;</a:t>
            </a:r>
            <a:r>
              <a:rPr lang="th-TH" sz="1200" dirty="0" smtClean="0">
                <a:latin typeface="Menlo Regular"/>
                <a:cs typeface="Menlo Regular"/>
              </a:rPr>
              <a:t/>
            </a:r>
            <a:br>
              <a:rPr lang="th-TH" sz="1200" dirty="0" smtClean="0">
                <a:latin typeface="Menlo Regular"/>
                <a:cs typeface="Menlo Regular"/>
              </a:rPr>
            </a:br>
            <a:endParaRPr lang="en-US" sz="1200" dirty="0" smtClean="0">
              <a:latin typeface="Menlo Regular"/>
              <a:cs typeface="Menlo Regular"/>
            </a:endParaRPr>
          </a:p>
          <a:p>
            <a:r>
              <a:rPr lang="en-US" sz="1200" dirty="0" smtClean="0">
                <a:latin typeface="Menlo Regular"/>
                <a:cs typeface="Menlo Regular"/>
              </a:rPr>
              <a:t>@</a:t>
            </a:r>
            <a:r>
              <a:rPr lang="en-US" sz="1200" dirty="0">
                <a:latin typeface="Menlo Regular"/>
                <a:cs typeface="Menlo Regular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538423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Map Style (11/13)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66857"/>
            <a:ext cx="7770813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2"/>
            </a:pPr>
            <a:r>
              <a:rPr lang="th-TH" sz="1600" dirty="0" smtClean="0"/>
              <a:t>เปิดไฟล์ </a:t>
            </a:r>
            <a:r>
              <a:rPr lang="en-US" sz="1600" dirty="0" smtClean="0"/>
              <a:t>“</a:t>
            </a:r>
            <a:r>
              <a:rPr lang="en-US" sz="1600" dirty="0"/>
              <a:t>ViewController.m</a:t>
            </a:r>
            <a:r>
              <a:rPr lang="en-US" sz="1600" dirty="0" smtClean="0"/>
              <a:t>” </a:t>
            </a:r>
            <a:r>
              <a:rPr lang="th-TH" sz="1600" dirty="0" smtClean="0"/>
              <a:t>เพิ่ม </a:t>
            </a:r>
            <a:r>
              <a:rPr lang="en-US" sz="1600" dirty="0" smtClean="0"/>
              <a:t>method “</a:t>
            </a:r>
            <a:r>
              <a:rPr lang="en-US" sz="1600" dirty="0" err="1" smtClean="0"/>
              <a:t>prepareForSegue:sender</a:t>
            </a:r>
            <a:r>
              <a:rPr lang="en-US" sz="1600" dirty="0" smtClean="0"/>
              <a:t>:” </a:t>
            </a:r>
            <a:r>
              <a:rPr lang="th-TH" sz="1600" dirty="0" smtClean="0"/>
              <a:t>และ </a:t>
            </a:r>
            <a:r>
              <a:rPr lang="en-US" sz="1600" dirty="0" smtClean="0"/>
              <a:t>“</a:t>
            </a:r>
            <a:r>
              <a:rPr lang="en-US" sz="1600" dirty="0" err="1" smtClean="0"/>
              <a:t>didSelectMapType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เพื่อเรียก </a:t>
            </a:r>
            <a:r>
              <a:rPr lang="en-US" sz="1600" dirty="0" smtClean="0"/>
              <a:t>view Setting </a:t>
            </a:r>
            <a:r>
              <a:rPr lang="th-TH" sz="1600" dirty="0" smtClean="0"/>
              <a:t>ขึ้นมาแสดงและเขียน </a:t>
            </a:r>
            <a:r>
              <a:rPr lang="en-US" sz="1600" dirty="0" smtClean="0"/>
              <a:t>code </a:t>
            </a:r>
            <a:r>
              <a:rPr lang="th-TH" sz="1600" dirty="0" smtClean="0"/>
              <a:t>เพื่อเปลี่ยน </a:t>
            </a:r>
            <a:r>
              <a:rPr lang="en-US" sz="1600" dirty="0" smtClean="0"/>
              <a:t>map type </a:t>
            </a:r>
            <a:r>
              <a:rPr lang="th-TH" sz="1600" dirty="0" smtClean="0"/>
              <a:t>ที่ </a:t>
            </a:r>
            <a:r>
              <a:rPr lang="en-US" sz="1600" dirty="0" smtClean="0"/>
              <a:t>user </a:t>
            </a:r>
            <a:r>
              <a:rPr lang="th-TH" sz="1600" dirty="0" smtClean="0"/>
              <a:t>เลือกจาก </a:t>
            </a:r>
            <a:r>
              <a:rPr lang="en-US" sz="1600" dirty="0" smtClean="0"/>
              <a:t>setting </a:t>
            </a:r>
            <a:endParaRPr lang="th-TH" sz="16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91293" y="2572828"/>
            <a:ext cx="7310276" cy="4131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prepareForSegue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UIStoryboardSegue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*)segue sender:(id)sender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if ([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segue.identifier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isEqualToString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segueMapType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"]) 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SettingsViewController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settingViewController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[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segue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destinationViewController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int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selectedIndex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-1;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switch 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self.map.mapType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MKMapTypeStandard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selectedIndex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0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  break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MKMapTypeHybrid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selectedIndex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1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  break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case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MKMapTypeSatellite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selectedIndex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2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  break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      default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break;</a:t>
            </a:r>
          </a:p>
          <a:p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fr-FR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settingViewController.mapTypeIndex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fr-FR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selectedIndex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fr-FR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settingViewController.delegate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self;</a:t>
            </a:r>
          </a:p>
          <a:p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fr-FR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  <a:p>
            <a:endParaRPr lang="fr-FR" sz="1050" dirty="0">
              <a:latin typeface="Menlo Regular"/>
              <a:cs typeface="Menlo Regular"/>
            </a:endParaRPr>
          </a:p>
          <a:p>
            <a:r>
              <a:rPr lang="fr-FR" sz="1050" dirty="0">
                <a:latin typeface="Menlo Regular"/>
                <a:cs typeface="Menlo Regular"/>
              </a:rPr>
              <a:t>- (</a:t>
            </a:r>
            <a:r>
              <a:rPr lang="fr-FR" sz="1050" dirty="0" err="1">
                <a:latin typeface="Menlo Regular"/>
                <a:cs typeface="Menlo Regular"/>
              </a:rPr>
              <a:t>void</a:t>
            </a:r>
            <a:r>
              <a:rPr lang="fr-FR" sz="1050" dirty="0">
                <a:latin typeface="Menlo Regular"/>
                <a:cs typeface="Menlo Regular"/>
              </a:rPr>
              <a:t>)</a:t>
            </a:r>
            <a:r>
              <a:rPr lang="fr-FR" sz="1050" dirty="0" err="1">
                <a:latin typeface="Menlo Regular"/>
                <a:cs typeface="Menlo Regular"/>
              </a:rPr>
              <a:t>didSelectMapType</a:t>
            </a:r>
            <a:r>
              <a:rPr lang="fr-FR" sz="1050" dirty="0">
                <a:latin typeface="Menlo Regular"/>
                <a:cs typeface="Menlo Regular"/>
              </a:rPr>
              <a:t>:(</a:t>
            </a:r>
            <a:r>
              <a:rPr lang="fr-FR" sz="1050" dirty="0" err="1">
                <a:latin typeface="Menlo Regular"/>
                <a:cs typeface="Menlo Regular"/>
              </a:rPr>
              <a:t>MKMapType</a:t>
            </a:r>
            <a:r>
              <a:rPr lang="fr-FR" sz="1050" dirty="0">
                <a:latin typeface="Menlo Regular"/>
                <a:cs typeface="Menlo Regular"/>
              </a:rPr>
              <a:t>)</a:t>
            </a:r>
            <a:r>
              <a:rPr lang="fr-FR" sz="1050" dirty="0" err="1">
                <a:latin typeface="Menlo Regular"/>
                <a:cs typeface="Menlo Regular"/>
              </a:rPr>
              <a:t>mapType</a:t>
            </a:r>
            <a:endParaRPr lang="fr-FR" sz="1050" dirty="0">
              <a:latin typeface="Menlo Regular"/>
              <a:cs typeface="Menlo Regular"/>
            </a:endParaRPr>
          </a:p>
          <a:p>
            <a:r>
              <a:rPr lang="fr-FR" sz="1050" dirty="0">
                <a:latin typeface="Menlo Regular"/>
                <a:cs typeface="Menlo Regular"/>
              </a:rPr>
              <a:t>{</a:t>
            </a:r>
          </a:p>
          <a:p>
            <a:r>
              <a:rPr lang="fr-FR" sz="1050" dirty="0">
                <a:latin typeface="Menlo Regular"/>
                <a:cs typeface="Menlo Regular"/>
              </a:rPr>
              <a:t>    </a:t>
            </a:r>
            <a:r>
              <a:rPr lang="fr-FR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self.map.mapType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fr-FR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mapType</a:t>
            </a:r>
            <a:r>
              <a:rPr lang="fr-FR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050" dirty="0">
                <a:latin typeface="Menlo Regular"/>
                <a:cs typeface="Menlo Regular"/>
              </a:rPr>
              <a:t>}</a:t>
            </a:r>
            <a:endParaRPr lang="en-US" sz="105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55850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User Tracking Mode (12/13)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3"/>
            </a:pPr>
            <a:r>
              <a:rPr lang="th-TH" sz="1600" dirty="0" smtClean="0"/>
              <a:t>เพิ่ม </a:t>
            </a:r>
            <a:r>
              <a:rPr lang="en-US" sz="1600" dirty="0" smtClean="0"/>
              <a:t>code </a:t>
            </a:r>
            <a:r>
              <a:rPr lang="th-TH" sz="1600" dirty="0" smtClean="0"/>
              <a:t>ใน </a:t>
            </a:r>
            <a:r>
              <a:rPr lang="en-US" sz="1600" dirty="0" smtClean="0"/>
              <a:t>method “</a:t>
            </a:r>
            <a:r>
              <a:rPr lang="en-US" sz="1600" dirty="0" err="1" smtClean="0"/>
              <a:t>btnSelfLocationTapped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เพื่อให้ </a:t>
            </a:r>
            <a:r>
              <a:rPr lang="en-US" sz="1600" dirty="0" smtClean="0"/>
              <a:t>Map </a:t>
            </a:r>
            <a:r>
              <a:rPr lang="th-TH" sz="1600" dirty="0" smtClean="0"/>
              <a:t>เลื่อนไป </a:t>
            </a:r>
            <a:r>
              <a:rPr lang="en-US" sz="1600" dirty="0" smtClean="0"/>
              <a:t>focus </a:t>
            </a:r>
            <a:r>
              <a:rPr lang="th-TH" sz="1600" dirty="0" smtClean="0"/>
              <a:t>ที่ตำแหน่งปัจจุบันของ </a:t>
            </a:r>
            <a:r>
              <a:rPr lang="en-US" sz="1600" dirty="0" smtClean="0"/>
              <a:t>user (</a:t>
            </a:r>
            <a:r>
              <a:rPr lang="th-TH" sz="1600" dirty="0" smtClean="0"/>
              <a:t>ตามที่เรากำหนดใน </a:t>
            </a:r>
            <a:r>
              <a:rPr lang="en-US" sz="1600" dirty="0" smtClean="0"/>
              <a:t>custom location </a:t>
            </a:r>
            <a:r>
              <a:rPr lang="th-TH" sz="1600" dirty="0" smtClean="0"/>
              <a:t>บน </a:t>
            </a:r>
            <a:r>
              <a:rPr lang="en-US" sz="1600" dirty="0" smtClean="0"/>
              <a:t>Simulator)</a:t>
            </a:r>
            <a:r>
              <a:rPr lang="th-TH" sz="1600" dirty="0" smtClean="0"/>
              <a:t> 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3768" y="2642974"/>
            <a:ext cx="750738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- (IBAction)</a:t>
            </a:r>
            <a:r>
              <a:rPr lang="en-US" sz="1200" dirty="0" err="1">
                <a:latin typeface="Menlo Regular"/>
                <a:cs typeface="Menlo Regular"/>
              </a:rPr>
              <a:t>btnSelfLocationTapped</a:t>
            </a:r>
            <a:r>
              <a:rPr lang="en-US" sz="1200" dirty="0">
                <a:latin typeface="Menlo Regular"/>
                <a:cs typeface="Menlo Regular"/>
              </a:rPr>
              <a:t>:(id)sender</a:t>
            </a:r>
          </a:p>
          <a:p>
            <a:r>
              <a:rPr lang="en-US" sz="1200" dirty="0">
                <a:latin typeface="Menlo Regular"/>
                <a:cs typeface="Menlo Regular"/>
              </a:rPr>
              <a:t>{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if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MKUserTrackingModeNone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MKUserTrackingModeFollow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hu-HU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hu-HU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else</a:t>
            </a:r>
          </a:p>
          <a:p>
            <a:endParaRPr lang="hu-HU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if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MKUserTrackingModeFollow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MKUserTrackingModeFollowWithHeading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hu-HU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else</a:t>
            </a:r>
          </a:p>
          <a:p>
            <a:endParaRPr lang="hu-HU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if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MKUserTrackingModeFollowWithHeading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MKUserTrackingModeNone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200" dirty="0"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3212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Change User Tracking Mode (13/13)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4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โปรแกรมเพื่อดูผลลัพธ์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17" y="2640933"/>
            <a:ext cx="2061700" cy="380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92" y="2640933"/>
            <a:ext cx="2061701" cy="380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913" y="2640933"/>
            <a:ext cx="2061700" cy="380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252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Lab 3-6 : Map Pin (1/7)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400" dirty="0" smtClean="0"/>
              <a:t>วัตถุประสงค์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iOS App </a:t>
            </a:r>
            <a:r>
              <a:rPr lang="th-TH" dirty="0" smtClean="0"/>
              <a:t>เพื่อปัก </a:t>
            </a:r>
            <a:r>
              <a:rPr lang="en-US" dirty="0" smtClean="0"/>
              <a:t>Pin </a:t>
            </a:r>
            <a:r>
              <a:rPr lang="th-TH" dirty="0" smtClean="0"/>
              <a:t>ลงบน </a:t>
            </a:r>
            <a:r>
              <a:rPr lang="en-US" dirty="0" smtClean="0"/>
              <a:t>iOS Map</a:t>
            </a:r>
            <a:r>
              <a:rPr lang="th-TH" dirty="0" smtClean="0"/>
              <a:t> ตาม </a:t>
            </a:r>
            <a:r>
              <a:rPr lang="en-US" dirty="0" smtClean="0"/>
              <a:t>location </a:t>
            </a:r>
            <a:r>
              <a:rPr lang="th-TH" dirty="0" smtClean="0"/>
              <a:t>ที่เรากำหนด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th-TH" sz="2400" dirty="0" smtClean="0"/>
              <a:t>ขั้นตอน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Class Pin Annotation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Class Pin Annotation View</a:t>
            </a:r>
            <a:endParaRPr lang="th-TH" dirty="0" smtClean="0"/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code </a:t>
            </a:r>
            <a:r>
              <a:rPr lang="th-TH" dirty="0" smtClean="0"/>
              <a:t>สำหรับสร้าง </a:t>
            </a:r>
            <a:r>
              <a:rPr lang="en-US" dirty="0" smtClean="0"/>
              <a:t>object Pin </a:t>
            </a:r>
            <a:r>
              <a:rPr lang="th-TH" dirty="0" smtClean="0"/>
              <a:t>แล้วปักลงบน </a:t>
            </a:r>
            <a:r>
              <a:rPr lang="en-US" dirty="0" smtClean="0"/>
              <a:t>Map</a:t>
            </a:r>
            <a:endParaRPr lang="th-TH" dirty="0" smtClean="0"/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code </a:t>
            </a:r>
            <a:r>
              <a:rPr lang="th-TH" dirty="0" smtClean="0"/>
              <a:t>เพื่อ </a:t>
            </a:r>
            <a:r>
              <a:rPr lang="en-US" dirty="0" smtClean="0"/>
              <a:t>location </a:t>
            </a:r>
            <a:r>
              <a:rPr lang="th-TH" dirty="0" smtClean="0"/>
              <a:t>ไปยัง </a:t>
            </a:r>
            <a:r>
              <a:rPr lang="en-US" dirty="0" smtClean="0"/>
              <a:t>Pin </a:t>
            </a:r>
            <a:r>
              <a:rPr lang="th-TH" dirty="0" smtClean="0"/>
              <a:t>ที่ต้องการ และแสดง </a:t>
            </a:r>
            <a:r>
              <a:rPr lang="en-US" dirty="0" smtClean="0"/>
              <a:t>Pin </a:t>
            </a:r>
            <a:r>
              <a:rPr lang="th-TH" dirty="0" smtClean="0"/>
              <a:t>ทั้งหมดบน </a:t>
            </a:r>
            <a:r>
              <a:rPr lang="en-US" dirty="0" smtClean="0"/>
              <a:t>Map</a:t>
            </a:r>
          </a:p>
          <a:p>
            <a:pPr lvl="1">
              <a:lnSpc>
                <a:spcPct val="110000"/>
              </a:lnSpc>
            </a:pPr>
            <a:endParaRPr lang="th-TH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8341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Map Kit</a:t>
            </a:r>
            <a:endParaRPr lang="en-US" dirty="0"/>
          </a:p>
        </p:txBody>
      </p:sp>
      <p:pic>
        <p:nvPicPr>
          <p:cNvPr id="3" name="Picture 2" descr="Untitled-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13" y="1846126"/>
            <a:ext cx="1851552" cy="360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034139" y="5818970"/>
            <a:ext cx="124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Annotation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05763" y="5818970"/>
            <a:ext cx="90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Overlay</a:t>
            </a:r>
          </a:p>
        </p:txBody>
      </p:sp>
      <p:pic>
        <p:nvPicPr>
          <p:cNvPr id="6" name="Picture 5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98" y="1737677"/>
            <a:ext cx="2160574" cy="3757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27388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 </a:t>
            </a:r>
            <a:br>
              <a:rPr lang="en-US" sz="4000" dirty="0" smtClean="0"/>
            </a:br>
            <a:r>
              <a:rPr lang="en-US" sz="4000" dirty="0" smtClean="0"/>
              <a:t>Add Annotation Class (2/7)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th-TH" sz="1800" dirty="0" smtClean="0"/>
              <a:t>เพิ่ม </a:t>
            </a:r>
            <a:r>
              <a:rPr lang="en-US" sz="1800" dirty="0" smtClean="0"/>
              <a:t>class </a:t>
            </a:r>
            <a:r>
              <a:rPr lang="th-TH" sz="1800" dirty="0" smtClean="0"/>
              <a:t>ใหม่เพื่อใช้</a:t>
            </a:r>
            <a:r>
              <a:rPr lang="th-TH" sz="1800" dirty="0"/>
              <a:t>เป็น </a:t>
            </a:r>
            <a:r>
              <a:rPr lang="en-US" sz="1800" dirty="0"/>
              <a:t>annotation </a:t>
            </a:r>
            <a:r>
              <a:rPr lang="th-TH" sz="1800" dirty="0" smtClean="0"/>
              <a:t>สำหรับเก็บข้อมูล </a:t>
            </a:r>
            <a:r>
              <a:rPr lang="en-US" sz="1800" dirty="0" smtClean="0"/>
              <a:t>location </a:t>
            </a:r>
            <a:r>
              <a:rPr lang="th-TH" sz="1800" dirty="0" smtClean="0"/>
              <a:t>ในการแสดงหมุดบน </a:t>
            </a:r>
            <a:r>
              <a:rPr lang="en-US" sz="1800" dirty="0" smtClean="0"/>
              <a:t>map </a:t>
            </a:r>
            <a:r>
              <a:rPr lang="th-TH" sz="1800" dirty="0" smtClean="0"/>
              <a:t>โดย </a:t>
            </a:r>
            <a:r>
              <a:rPr lang="en-US" sz="1800" dirty="0" smtClean="0"/>
              <a:t>click </a:t>
            </a:r>
            <a:r>
              <a:rPr lang="th-TH" sz="1800" dirty="0" smtClean="0"/>
              <a:t>ขวาที่ </a:t>
            </a:r>
            <a:r>
              <a:rPr lang="en-US" sz="1800" dirty="0" smtClean="0"/>
              <a:t>project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New File &gt; iOS &gt; Cocoa Touch &gt; Objective-C Class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Subclass of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</a:t>
            </a:r>
            <a:r>
              <a:rPr lang="en-US" sz="1800" dirty="0" err="1" smtClean="0"/>
              <a:t>NSObject</a:t>
            </a:r>
            <a:r>
              <a:rPr lang="en-US" sz="1800" dirty="0" smtClean="0"/>
              <a:t>” </a:t>
            </a:r>
            <a:r>
              <a:rPr lang="th-TH" sz="1800" dirty="0" smtClean="0"/>
              <a:t>ตั้งชื่อว่า </a:t>
            </a:r>
            <a:r>
              <a:rPr lang="en-US" sz="1800" dirty="0"/>
              <a:t>“</a:t>
            </a:r>
            <a:r>
              <a:rPr lang="en-US" sz="1800" dirty="0" err="1"/>
              <a:t>LocationAnnotation</a:t>
            </a:r>
            <a:r>
              <a:rPr lang="en-US" sz="1800" dirty="0" smtClean="0"/>
              <a:t>”</a:t>
            </a:r>
            <a:endParaRPr lang="th-TH" sz="1800" dirty="0" smtClean="0"/>
          </a:p>
          <a:p>
            <a:pPr>
              <a:buFont typeface="+mj-lt"/>
              <a:buAutoNum type="arabicPeriod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“</a:t>
            </a:r>
            <a:r>
              <a:rPr lang="en-US" sz="1800" dirty="0" err="1"/>
              <a:t>LocationAnnotation.h</a:t>
            </a:r>
            <a:r>
              <a:rPr lang="en-US" sz="1800" dirty="0" smtClean="0"/>
              <a:t>”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code </a:t>
            </a:r>
            <a:r>
              <a:rPr lang="th-TH" sz="1800" dirty="0" smtClean="0"/>
              <a:t>ในการ </a:t>
            </a:r>
            <a:r>
              <a:rPr lang="en-US" sz="1800" dirty="0" smtClean="0"/>
              <a:t>import package </a:t>
            </a:r>
            <a:r>
              <a:rPr lang="en-US" sz="1800" dirty="0" err="1" smtClean="0"/>
              <a:t>MapKit</a:t>
            </a:r>
            <a:r>
              <a:rPr lang="en-US" sz="1800" dirty="0" smtClean="0"/>
              <a:t> </a:t>
            </a:r>
            <a:r>
              <a:rPr lang="th-TH" sz="1800" dirty="0" smtClean="0"/>
              <a:t>และเพิ่ม </a:t>
            </a:r>
            <a:r>
              <a:rPr lang="en-US" sz="1800" dirty="0" smtClean="0"/>
              <a:t>property</a:t>
            </a:r>
            <a:r>
              <a:rPr lang="th-TH" sz="1800" dirty="0" smtClean="0"/>
              <a:t> สำหรับแสดงข้อมูลของ </a:t>
            </a:r>
            <a:r>
              <a:rPr lang="en-US" sz="1800" dirty="0" smtClean="0"/>
              <a:t>Pin</a:t>
            </a:r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948" y="4062299"/>
            <a:ext cx="73506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#import &lt;Foundation/</a:t>
            </a:r>
            <a:r>
              <a:rPr lang="en-US" sz="1200" dirty="0" err="1">
                <a:latin typeface="Menlo Regular"/>
                <a:cs typeface="Menlo Regular"/>
              </a:rPr>
              <a:t>Foundation.h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#import 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MapKit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/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MapKit.h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@interface </a:t>
            </a:r>
            <a:r>
              <a:rPr lang="en-US" sz="1200" dirty="0" err="1">
                <a:latin typeface="Menlo Regular"/>
                <a:cs typeface="Menlo Regular"/>
              </a:rPr>
              <a:t>LocationAnnotation</a:t>
            </a:r>
            <a:r>
              <a:rPr lang="en-US" sz="1200" dirty="0">
                <a:latin typeface="Menlo Regular"/>
                <a:cs typeface="Menlo Regular"/>
              </a:rPr>
              <a:t> : </a:t>
            </a:r>
            <a:r>
              <a:rPr lang="en-US" sz="1200" dirty="0" err="1">
                <a:latin typeface="Menlo Regular"/>
                <a:cs typeface="Menlo Regular"/>
              </a:rPr>
              <a:t>NSObject</a:t>
            </a:r>
            <a:r>
              <a:rPr lang="en-US" sz="1200" dirty="0">
                <a:latin typeface="Menlo Regular"/>
                <a:cs typeface="Menlo Regular"/>
              </a:rPr>
              <a:t>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&lt;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MKAnnotation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200" dirty="0" smtClean="0"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, strong)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placeId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, copy)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* title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		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// </a:t>
            </a:r>
            <a:r>
              <a:rPr lang="th-TH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ต้องใช้คำว่า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title</a:t>
            </a:r>
            <a:endParaRPr lang="en-US" sz="12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, copy)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subtitle;		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// </a:t>
            </a:r>
            <a:r>
              <a:rPr lang="th-TH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ต้องใช้คำว่า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subtitle</a:t>
            </a:r>
            <a:endParaRPr lang="en-US" sz="12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@property(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 CLLocationCoordinate2D coordinate;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@end</a:t>
            </a:r>
          </a:p>
        </p:txBody>
      </p:sp>
    </p:spTree>
    <p:extLst>
      <p:ext uri="{BB962C8B-B14F-4D97-AF65-F5344CB8AC3E}">
        <p14:creationId xmlns:p14="http://schemas.microsoft.com/office/powerpoint/2010/main" val="82608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Annotation View Class (3/7)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en-US" sz="1800" dirty="0" smtClean="0"/>
              <a:t>Start server </a:t>
            </a:r>
            <a:r>
              <a:rPr lang="th-TH" sz="1800" dirty="0" smtClean="0"/>
              <a:t>ตาม </a:t>
            </a:r>
            <a:r>
              <a:rPr lang="en-US" sz="1800" dirty="0" smtClean="0"/>
              <a:t>Lab </a:t>
            </a:r>
            <a:r>
              <a:rPr lang="th-TH" sz="1800" dirty="0" smtClean="0"/>
              <a:t>ที่ </a:t>
            </a:r>
            <a:r>
              <a:rPr lang="en-US" sz="1800" dirty="0" smtClean="0"/>
              <a:t>1</a:t>
            </a:r>
            <a:endParaRPr lang="th-TH" sz="1800" dirty="0" smtClean="0"/>
          </a:p>
          <a:p>
            <a:pPr>
              <a:buFont typeface="+mj-lt"/>
              <a:buAutoNum type="arabicPeriod" startAt="3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“ViewController.h”</a:t>
            </a:r>
            <a:r>
              <a:rPr lang="th-TH" sz="1800" dirty="0" smtClean="0"/>
              <a:t> เพิ่ม </a:t>
            </a:r>
            <a:r>
              <a:rPr lang="en-US" sz="1800" dirty="0" smtClean="0"/>
              <a:t>code </a:t>
            </a:r>
            <a:r>
              <a:rPr lang="th-TH" sz="1800" dirty="0" smtClean="0"/>
              <a:t>ดังนี้ 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2231" y="2989897"/>
            <a:ext cx="7384381" cy="2970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#import &lt;</a:t>
            </a:r>
            <a:r>
              <a:rPr lang="en-US" sz="1100" dirty="0" err="1">
                <a:latin typeface="Menlo Regular"/>
                <a:cs typeface="Menlo Regular"/>
              </a:rPr>
              <a:t>UIKit</a:t>
            </a:r>
            <a:r>
              <a:rPr lang="en-US" sz="1100" dirty="0">
                <a:latin typeface="Menlo Regular"/>
                <a:cs typeface="Menlo Regular"/>
              </a:rPr>
              <a:t>/</a:t>
            </a:r>
            <a:r>
              <a:rPr lang="en-US" sz="1100" dirty="0" err="1">
                <a:latin typeface="Menlo Regular"/>
                <a:cs typeface="Menlo Regular"/>
              </a:rPr>
              <a:t>UIKit.h</a:t>
            </a:r>
            <a:r>
              <a:rPr lang="en-US" sz="1100" dirty="0">
                <a:latin typeface="Menlo Regular"/>
                <a:cs typeface="Menlo Regular"/>
              </a:rPr>
              <a:t>&gt;</a:t>
            </a:r>
          </a:p>
          <a:p>
            <a:r>
              <a:rPr lang="en-US" sz="1100" dirty="0">
                <a:latin typeface="Menlo Regular"/>
                <a:cs typeface="Menlo Regular"/>
              </a:rPr>
              <a:t>#import "</a:t>
            </a:r>
            <a:r>
              <a:rPr lang="en-US" sz="1100" dirty="0" err="1">
                <a:latin typeface="Menlo Regular"/>
                <a:cs typeface="Menlo Regular"/>
              </a:rPr>
              <a:t>SettingsViewController.h</a:t>
            </a:r>
            <a:r>
              <a:rPr lang="en-US" sz="1100" dirty="0">
                <a:latin typeface="Menlo Regular"/>
                <a:cs typeface="Menlo Regular"/>
              </a:rPr>
              <a:t>"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#import "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LocationAnnotation.h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"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@interface ViewController : UIViewController </a:t>
            </a:r>
            <a:endParaRPr lang="en-US" sz="1100" dirty="0" smtClean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	</a:t>
            </a:r>
            <a:r>
              <a:rPr lang="en-US" sz="1100" dirty="0" smtClean="0">
                <a:latin typeface="Menlo Regular"/>
                <a:cs typeface="Menlo Regular"/>
              </a:rPr>
              <a:t>				&lt;</a:t>
            </a:r>
            <a:r>
              <a:rPr lang="en-US" sz="1100" dirty="0" err="1">
                <a:latin typeface="Menlo Regular"/>
                <a:cs typeface="Menlo Regular"/>
              </a:rPr>
              <a:t>SettingsViewControllerDelegate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MKMapViewDelegate</a:t>
            </a:r>
            <a:r>
              <a:rPr lang="en-US" sz="1100" dirty="0">
                <a:latin typeface="Menlo Regular"/>
                <a:cs typeface="Menlo Regular"/>
              </a:rPr>
              <a:t>&gt;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, strong)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NSMutableArray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* places;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@property (weak, </a:t>
            </a:r>
            <a:r>
              <a:rPr lang="en-US" sz="1100" dirty="0" err="1">
                <a:latin typeface="Menlo Regular"/>
                <a:cs typeface="Menlo Regular"/>
              </a:rPr>
              <a:t>nonatomic</a:t>
            </a:r>
            <a:r>
              <a:rPr lang="en-US" sz="1100" dirty="0">
                <a:latin typeface="Menlo Regular"/>
                <a:cs typeface="Menlo Regular"/>
              </a:rPr>
              <a:t>) IBOutlet </a:t>
            </a:r>
            <a:r>
              <a:rPr lang="en-US" sz="1100" dirty="0" err="1">
                <a:latin typeface="Menlo Regular"/>
                <a:cs typeface="Menlo Regular"/>
              </a:rPr>
              <a:t>MKMapView</a:t>
            </a:r>
            <a:r>
              <a:rPr lang="en-US" sz="1100" dirty="0">
                <a:latin typeface="Menlo Regular"/>
                <a:cs typeface="Menlo Regular"/>
              </a:rPr>
              <a:t> *map;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- (IBAction)</a:t>
            </a:r>
            <a:r>
              <a:rPr lang="en-US" sz="1100" dirty="0" err="1">
                <a:latin typeface="Menlo Regular"/>
                <a:cs typeface="Menlo Regular"/>
              </a:rPr>
              <a:t>btnActionTapped</a:t>
            </a:r>
            <a:r>
              <a:rPr lang="en-US" sz="1100" dirty="0">
                <a:latin typeface="Menlo Regular"/>
                <a:cs typeface="Menlo Regular"/>
              </a:rPr>
              <a:t>:(id)sender;</a:t>
            </a:r>
          </a:p>
          <a:p>
            <a:pPr marL="171450" indent="-171450">
              <a:buFontTx/>
              <a:buChar char="-"/>
            </a:pPr>
            <a:r>
              <a:rPr lang="en-US" sz="1100" dirty="0" smtClean="0">
                <a:latin typeface="Menlo Regular"/>
                <a:cs typeface="Menlo Regular"/>
              </a:rPr>
              <a:t>(</a:t>
            </a:r>
            <a:r>
              <a:rPr lang="en-US" sz="1100" dirty="0">
                <a:latin typeface="Menlo Regular"/>
                <a:cs typeface="Menlo Regular"/>
              </a:rPr>
              <a:t>IBAction)</a:t>
            </a:r>
            <a:r>
              <a:rPr lang="en-US" sz="1100" dirty="0" err="1">
                <a:latin typeface="Menlo Regular"/>
                <a:cs typeface="Menlo Regular"/>
              </a:rPr>
              <a:t>btnSelfLocationTapped</a:t>
            </a:r>
            <a:r>
              <a:rPr lang="en-US" sz="1100" dirty="0">
                <a:latin typeface="Menlo Regular"/>
                <a:cs typeface="Menlo Regular"/>
              </a:rPr>
              <a:t>:(id)sender;</a:t>
            </a:r>
          </a:p>
          <a:p>
            <a:pPr marL="171450" indent="-171450">
              <a:buFontTx/>
              <a:buChar char="-"/>
            </a:pPr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getPlaceFromServer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@end</a:t>
            </a:r>
          </a:p>
        </p:txBody>
      </p:sp>
    </p:spTree>
    <p:extLst>
      <p:ext uri="{BB962C8B-B14F-4D97-AF65-F5344CB8AC3E}">
        <p14:creationId xmlns:p14="http://schemas.microsoft.com/office/powerpoint/2010/main" val="3564489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Download place from Server (4/7)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“ViewController.m”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method “</a:t>
            </a:r>
            <a:r>
              <a:rPr lang="en-US" sz="1800" dirty="0" err="1" smtClean="0"/>
              <a:t>getPlaceFromServer</a:t>
            </a:r>
            <a:r>
              <a:rPr lang="en-US" sz="1800" dirty="0" smtClean="0"/>
              <a:t>” </a:t>
            </a:r>
            <a:r>
              <a:rPr lang="th-TH" sz="1800" dirty="0" smtClean="0"/>
              <a:t>สำหรับ  </a:t>
            </a:r>
            <a:r>
              <a:rPr lang="en-US" sz="1800" dirty="0" smtClean="0"/>
              <a:t>download </a:t>
            </a:r>
            <a:r>
              <a:rPr lang="th-TH" sz="1800" dirty="0" smtClean="0"/>
              <a:t>ข้อมูลสถานที่ต่างๆ มาจาก </a:t>
            </a:r>
            <a:r>
              <a:rPr lang="en-US" sz="1800" dirty="0" smtClean="0"/>
              <a:t>server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0235" y="2769370"/>
            <a:ext cx="7619765" cy="2893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getPlaceFromServer</a:t>
            </a:r>
            <a:endParaRPr lang="en-US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NSURL *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url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[NSURL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URLWithString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:@"http://localhost:8000/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places.json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"];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NSURLRequest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* request = [[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NSURLRequest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initWithURL:url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[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NSURLConnection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sendAsynchronousRequest:request</a:t>
            </a:r>
            <a:endParaRPr lang="en-US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queue:[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NSOperationQueue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mainQueue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</a:p>
          <a:p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completionHandler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:^(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NSURLResponse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response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endParaRPr lang="fr-FR" sz="12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fr-FR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     </a:t>
            </a:r>
            <a:r>
              <a:rPr lang="fr-FR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NSData</a:t>
            </a:r>
            <a:r>
              <a:rPr lang="fr-FR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*data, </a:t>
            </a:r>
            <a:endParaRPr lang="fr-FR" sz="12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fr-FR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     </a:t>
            </a:r>
            <a:r>
              <a:rPr lang="fr-FR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NSError</a:t>
            </a:r>
            <a:r>
              <a:rPr lang="fr-FR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*</a:t>
            </a:r>
            <a:r>
              <a:rPr lang="fr-FR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connectionError</a:t>
            </a:r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endParaRPr lang="fr-FR" sz="12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2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fr-FR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     {</a:t>
            </a:r>
            <a:endParaRPr lang="fr-FR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200" dirty="0">
                <a:latin typeface="Menlo Regular"/>
                <a:cs typeface="Menlo Regular"/>
              </a:rPr>
              <a:t>                           </a:t>
            </a:r>
            <a:endParaRPr lang="fr-FR" sz="1200" dirty="0" smtClean="0">
              <a:latin typeface="Menlo Regular"/>
              <a:cs typeface="Menlo Regular"/>
            </a:endParaRPr>
          </a:p>
          <a:p>
            <a:r>
              <a:rPr lang="fr-FR" sz="1200" dirty="0">
                <a:latin typeface="Menlo Regular"/>
                <a:cs typeface="Menlo Regular"/>
              </a:rPr>
              <a:t>	</a:t>
            </a:r>
            <a:r>
              <a:rPr lang="fr-FR" sz="1200" dirty="0" smtClean="0">
                <a:latin typeface="Menlo Regular"/>
                <a:cs typeface="Menlo Regular"/>
              </a:rPr>
              <a:t>					</a:t>
            </a:r>
            <a:r>
              <a:rPr lang="fr-FR" sz="1400" dirty="0" smtClean="0">
                <a:latin typeface="Menlo Regular"/>
                <a:cs typeface="Menlo Regular"/>
              </a:rPr>
              <a:t>// </a:t>
            </a:r>
            <a:r>
              <a:rPr lang="th-TH" sz="1400" dirty="0" smtClean="0">
                <a:latin typeface="Menlo Regular"/>
                <a:cs typeface="Menlo Regular"/>
              </a:rPr>
              <a:t>เพิ่ม </a:t>
            </a:r>
            <a:r>
              <a:rPr lang="en-US" sz="1400" dirty="0" smtClean="0">
                <a:latin typeface="Menlo Regular"/>
                <a:cs typeface="Menlo Regular"/>
              </a:rPr>
              <a:t>code </a:t>
            </a:r>
            <a:r>
              <a:rPr lang="th-TH" sz="1400" dirty="0" smtClean="0">
                <a:latin typeface="Menlo Regular"/>
                <a:cs typeface="Menlo Regular"/>
              </a:rPr>
              <a:t>ในข้อ </a:t>
            </a:r>
            <a:r>
              <a:rPr lang="en-US" sz="1400" dirty="0" smtClean="0">
                <a:latin typeface="Menlo Regular"/>
                <a:cs typeface="Menlo Regular"/>
              </a:rPr>
              <a:t>6.</a:t>
            </a:r>
            <a:r>
              <a:rPr lang="fr-FR" sz="1400" dirty="0" smtClean="0">
                <a:latin typeface="Menlo Regular"/>
                <a:cs typeface="Menlo Regular"/>
              </a:rPr>
              <a:t>   </a:t>
            </a:r>
            <a:endParaRPr lang="fr-FR" sz="1200" dirty="0">
              <a:latin typeface="Menlo Regular"/>
              <a:cs typeface="Menlo Regular"/>
            </a:endParaRPr>
          </a:p>
          <a:p>
            <a:r>
              <a:rPr lang="en-US" sz="1200" dirty="0" smtClean="0">
                <a:latin typeface="Menlo Regular"/>
                <a:cs typeface="Menlo Regular"/>
              </a:rPr>
              <a:t>				     </a:t>
            </a:r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                          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}];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813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>Download place from Server </a:t>
            </a:r>
            <a:r>
              <a:rPr lang="en-US" sz="4000" dirty="0" smtClean="0"/>
              <a:t>(5/7)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th-TH" sz="1800" dirty="0" smtClean="0"/>
              <a:t>เพิ่ม </a:t>
            </a:r>
            <a:r>
              <a:rPr lang="en-US" sz="1800" dirty="0" smtClean="0"/>
              <a:t>code </a:t>
            </a:r>
            <a:r>
              <a:rPr lang="th-TH" sz="1800" dirty="0" smtClean="0"/>
              <a:t>ที่เหลือใน </a:t>
            </a:r>
            <a:r>
              <a:rPr lang="en-US" sz="1800" dirty="0" smtClean="0"/>
              <a:t>method “</a:t>
            </a:r>
            <a:r>
              <a:rPr lang="en-US" sz="1800" dirty="0" err="1"/>
              <a:t>getPlaceFromServer</a:t>
            </a:r>
            <a:r>
              <a:rPr lang="en-US" sz="1800" dirty="0" smtClean="0"/>
              <a:t>” </a:t>
            </a:r>
            <a:r>
              <a:rPr lang="th-TH" sz="1800" dirty="0" smtClean="0"/>
              <a:t>จากข้อ </a:t>
            </a:r>
            <a:r>
              <a:rPr lang="en-US" sz="1800" dirty="0" smtClean="0"/>
              <a:t>5. </a:t>
            </a:r>
            <a:r>
              <a:rPr lang="th-TH" sz="1800" dirty="0" smtClean="0"/>
              <a:t>เพื่อแปลง </a:t>
            </a:r>
            <a:r>
              <a:rPr lang="en-US" sz="1800" dirty="0" smtClean="0"/>
              <a:t>JSON </a:t>
            </a:r>
            <a:r>
              <a:rPr lang="th-TH" sz="1800" dirty="0" smtClean="0"/>
              <a:t>เป็น </a:t>
            </a:r>
            <a:r>
              <a:rPr lang="en-US" sz="1800" dirty="0" smtClean="0"/>
              <a:t>array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9207" y="2738302"/>
            <a:ext cx="7896165" cy="3647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if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connectionError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</a:p>
          <a:p>
            <a:r>
              <a:rPr lang="is-I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return;</a:t>
            </a:r>
          </a:p>
          <a:p>
            <a:endParaRPr lang="is-IS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NSError</a:t>
            </a:r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error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NSDictionary 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placeDict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[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NSJSONSerialization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JSONObjectWithData:data</a:t>
            </a:r>
            <a:endParaRPr lang="de-DE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     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options:NSJSONReadingMutableLeaves</a:t>
            </a:r>
            <a:endParaRPr lang="en-US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		       </a:t>
            </a:r>
            <a:r>
              <a:rPr lang="de-DE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error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:&amp;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error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de-DE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for</a:t>
            </a:r>
            <a:r>
              <a:rPr lang="de-DE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(NSDictionary * 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 in [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placeDict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</a:t>
            </a:r>
            <a:r>
              <a:rPr lang="de-DE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places</a:t>
            </a:r>
            <a:r>
              <a:rPr lang="de-DE" sz="1050" b="1" dirty="0">
                <a:solidFill>
                  <a:srgbClr val="FFFF00"/>
                </a:solidFill>
                <a:latin typeface="Menlo Regular"/>
                <a:cs typeface="Menlo Regular"/>
              </a:rPr>
              <a:t>"]) {</a:t>
            </a:r>
          </a:p>
          <a:p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	CLLocationCoordinate2D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coordinate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nl-NL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coordinate.latitude</a:t>
            </a:r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[[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:@"lat"]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floatValue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nl-NL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coordinate.longitude</a:t>
            </a:r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[[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:@"long"]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floatValue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endParaRPr lang="nl-NL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nl-NL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annotation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init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  <a:endParaRPr lang="nl-NL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annotation.placeId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:@"id"];</a:t>
            </a:r>
          </a:p>
          <a:p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	</a:t>
            </a:r>
            <a:r>
              <a:rPr lang="nl-NL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annotation.coordinate</a:t>
            </a:r>
            <a:r>
              <a:rPr lang="nl-NL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= </a:t>
            </a:r>
            <a:r>
              <a:rPr lang="nl-NL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coordinate</a:t>
            </a:r>
            <a:r>
              <a:rPr lang="nl-NL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annotation.title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:@"name"];</a:t>
            </a:r>
          </a:p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annotation.subtitle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stringWithFormat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:@"%0.6f, %0.6f",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     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coordinate.latitude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coordinate.longitude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addAnnotation:annotation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050" b="1" dirty="0">
              <a:solidFill>
                <a:srgbClr val="FFFF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8048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Handle Pin in Map (6/7)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35427"/>
            <a:ext cx="7770813" cy="42570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7"/>
            </a:pPr>
            <a:r>
              <a:rPr lang="th-TH" sz="1800" dirty="0" smtClean="0"/>
              <a:t>เพิ่ม </a:t>
            </a:r>
            <a:r>
              <a:rPr lang="en-US" sz="1800" dirty="0" smtClean="0"/>
              <a:t>delegate method </a:t>
            </a:r>
            <a:r>
              <a:rPr lang="th-TH" sz="1800" dirty="0" smtClean="0"/>
              <a:t>ของ </a:t>
            </a:r>
            <a:r>
              <a:rPr lang="en-US" sz="1800" dirty="0" smtClean="0"/>
              <a:t>map view </a:t>
            </a:r>
            <a:r>
              <a:rPr lang="th-TH" sz="1800" dirty="0" smtClean="0"/>
              <a:t>ชื่อ </a:t>
            </a:r>
            <a:r>
              <a:rPr lang="en-US" sz="1800" dirty="0" smtClean="0"/>
              <a:t>“</a:t>
            </a:r>
            <a:r>
              <a:rPr lang="en-US" sz="1800" dirty="0" err="1" smtClean="0"/>
              <a:t>mapView:viewForAnnotation</a:t>
            </a:r>
            <a:r>
              <a:rPr lang="en-US" sz="1800" dirty="0" smtClean="0"/>
              <a:t>:” </a:t>
            </a:r>
            <a:r>
              <a:rPr lang="th-TH" sz="1800" dirty="0" smtClean="0"/>
              <a:t>ดังนี้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3946" y="2585861"/>
            <a:ext cx="8065098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- 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viewForAnnotation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:(id&lt;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MKAnnotation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&gt;)annotation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if (annotation ==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self.map.userLocation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CLLocationCoordinate2D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userCoordinate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annotation.coordinate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mapView.userLocation.subtitle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th-TH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th-TH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th-TH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stringWithFormat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:@"%f, %f",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userCoordinate.latitude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endParaRPr lang="th-TH" sz="105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th-TH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  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userCoordinate.longitude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return nil;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else 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static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annotationIdentifier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@"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locationPin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";</a:t>
            </a:r>
          </a:p>
          <a:p>
            <a:endParaRPr lang="en-US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MKPinAnnotationView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pinView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MKPinAnnotationView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endParaRPr lang="th-TH" sz="105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th-TH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dequeueReusableAnnotationViewWithIdentifier:annotationIdentifier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if (!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pinView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pinView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[[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MKPinAnnotationView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initWithAnnotation:annotation</a:t>
            </a:r>
            <a:endParaRPr lang="en-US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       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reuseIdentifier:annotationIdentifier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pinView.canShowCallout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YES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pinView.animatesDrop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= YES;        </a:t>
            </a:r>
            <a:endParaRPr lang="en-US" sz="105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}</a:t>
            </a:r>
            <a:endParaRPr lang="en-US" sz="105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  return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pinView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82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Run &amp; Test (</a:t>
            </a:r>
            <a:r>
              <a:rPr lang="en-US" sz="4000" dirty="0"/>
              <a:t>7</a:t>
            </a:r>
            <a:r>
              <a:rPr lang="en-US" sz="4000" dirty="0" smtClean="0"/>
              <a:t>/7)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8"/>
            </a:pPr>
            <a:r>
              <a:rPr lang="th-TH" sz="1800" dirty="0" smtClean="0"/>
              <a:t>เพิ่ม </a:t>
            </a:r>
            <a:r>
              <a:rPr lang="en-US" sz="1800" dirty="0" smtClean="0"/>
              <a:t>code </a:t>
            </a:r>
            <a:r>
              <a:rPr lang="th-TH" sz="1800" dirty="0" smtClean="0"/>
              <a:t>ใน </a:t>
            </a:r>
            <a:r>
              <a:rPr lang="en-US" sz="1800" dirty="0" smtClean="0"/>
              <a:t>method “</a:t>
            </a:r>
            <a:r>
              <a:rPr lang="en-US" sz="1800" dirty="0" err="1" smtClean="0"/>
              <a:t>viewDidLoad</a:t>
            </a:r>
            <a:r>
              <a:rPr lang="en-US" sz="1800" dirty="0" smtClean="0"/>
              <a:t>” </a:t>
            </a:r>
            <a:r>
              <a:rPr lang="th-TH" sz="1800" dirty="0" smtClean="0"/>
              <a:t>ดังนี้</a:t>
            </a:r>
            <a:endParaRPr lang="en-US" sz="1800" dirty="0" smtClean="0"/>
          </a:p>
          <a:p>
            <a:pPr>
              <a:buFont typeface="+mj-lt"/>
              <a:buAutoNum type="arabicPeriod" startAt="8"/>
            </a:pPr>
            <a:endParaRPr lang="en-US" sz="1800" dirty="0"/>
          </a:p>
          <a:p>
            <a:pPr>
              <a:buFont typeface="+mj-lt"/>
              <a:buAutoNum type="arabicPeriod" startAt="8"/>
            </a:pPr>
            <a:endParaRPr lang="en-US" sz="1800" dirty="0" smtClean="0"/>
          </a:p>
          <a:p>
            <a:pPr>
              <a:buFont typeface="+mj-lt"/>
              <a:buAutoNum type="arabicPeriod" startAt="8"/>
            </a:pPr>
            <a:endParaRPr lang="en-US" sz="1800" dirty="0"/>
          </a:p>
          <a:p>
            <a:pPr>
              <a:buFont typeface="+mj-lt"/>
              <a:buAutoNum type="arabicPeriod" startAt="8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โปรแกรมเพื่อดูผลลัพธ์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4709" y="2349862"/>
            <a:ext cx="76826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- (void)</a:t>
            </a:r>
            <a:r>
              <a:rPr lang="en-US" sz="1200" dirty="0" err="1">
                <a:latin typeface="Menlo Regular"/>
                <a:cs typeface="Menlo Regular"/>
              </a:rPr>
              <a:t>viewDidLoad</a:t>
            </a:r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{</a:t>
            </a:r>
          </a:p>
          <a:p>
            <a:r>
              <a:rPr lang="en-US" sz="1200" dirty="0">
                <a:latin typeface="Menlo Regular"/>
                <a:cs typeface="Menlo Regular"/>
              </a:rPr>
              <a:t>    [super </a:t>
            </a:r>
            <a:r>
              <a:rPr lang="en-US" sz="1200" dirty="0" err="1">
                <a:latin typeface="Menlo Regular"/>
                <a:cs typeface="Menlo Regular"/>
              </a:rPr>
              <a:t>viewDidLoad</a:t>
            </a:r>
            <a:r>
              <a:rPr lang="en-US" sz="1200" dirty="0">
                <a:latin typeface="Menlo Regular"/>
                <a:cs typeface="Menlo Regular"/>
              </a:rPr>
              <a:t>];</a:t>
            </a:r>
          </a:p>
          <a:p>
            <a:r>
              <a:rPr lang="en-US" sz="1200" dirty="0">
                <a:latin typeface="Menlo Regular"/>
                <a:cs typeface="Menlo Regular"/>
              </a:rPr>
              <a:t>    </a:t>
            </a:r>
            <a:r>
              <a:rPr lang="en-US" sz="1200" dirty="0" err="1">
                <a:latin typeface="Menlo Regular"/>
                <a:cs typeface="Menlo Regular"/>
              </a:rPr>
              <a:t>self.places</a:t>
            </a:r>
            <a:r>
              <a:rPr lang="en-US" sz="1200" dirty="0">
                <a:latin typeface="Menlo Regular"/>
                <a:cs typeface="Menlo Regular"/>
              </a:rPr>
              <a:t> = [[</a:t>
            </a:r>
            <a:r>
              <a:rPr lang="en-US" sz="1200" dirty="0" err="1">
                <a:latin typeface="Menlo Regular"/>
                <a:cs typeface="Menlo Regular"/>
              </a:rPr>
              <a:t>NSMutableArray</a:t>
            </a:r>
            <a:r>
              <a:rPr lang="en-US" sz="1200" dirty="0">
                <a:latin typeface="Menlo Regular"/>
                <a:cs typeface="Menlo Regular"/>
              </a:rPr>
              <a:t> </a:t>
            </a:r>
            <a:r>
              <a:rPr lang="en-US" sz="1200" dirty="0" err="1">
                <a:latin typeface="Menlo Regular"/>
                <a:cs typeface="Menlo Regular"/>
              </a:rPr>
              <a:t>alloc</a:t>
            </a:r>
            <a:r>
              <a:rPr lang="en-US" sz="1200" dirty="0">
                <a:latin typeface="Menlo Regular"/>
                <a:cs typeface="Menlo Regular"/>
              </a:rPr>
              <a:t>] </a:t>
            </a:r>
            <a:r>
              <a:rPr lang="en-US" sz="1200" dirty="0" err="1">
                <a:latin typeface="Menlo Regular"/>
                <a:cs typeface="Menlo Regular"/>
              </a:rPr>
              <a:t>init</a:t>
            </a:r>
            <a:r>
              <a:rPr lang="en-US" sz="1200" dirty="0">
                <a:latin typeface="Menlo Regular"/>
                <a:cs typeface="Menlo Regular"/>
              </a:rPr>
              <a:t>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self.map.delegate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self;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[self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getPlaceFromServer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200" dirty="0"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67" y="1869141"/>
            <a:ext cx="2494459" cy="4599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6668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Lab 4-6 : Locate to Location (1/6)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400" dirty="0" smtClean="0"/>
              <a:t>วัตถุประสงค์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iOS App </a:t>
            </a:r>
            <a:r>
              <a:rPr lang="th-TH" dirty="0" smtClean="0"/>
              <a:t>เพื่อให้ </a:t>
            </a:r>
            <a:r>
              <a:rPr lang="en-US" dirty="0" smtClean="0"/>
              <a:t>Map </a:t>
            </a:r>
            <a:r>
              <a:rPr lang="th-TH" dirty="0" smtClean="0"/>
              <a:t>แสดงตำแหน่งที่เราต้องการ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th-TH" sz="2400" dirty="0" smtClean="0"/>
              <a:t>ขั้นตอน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Action Sheet </a:t>
            </a:r>
            <a:r>
              <a:rPr lang="th-TH" dirty="0" smtClean="0"/>
              <a:t>และ </a:t>
            </a:r>
            <a:r>
              <a:rPr lang="en-US" dirty="0" smtClean="0"/>
              <a:t>delegate code </a:t>
            </a:r>
            <a:endParaRPr lang="th-TH" dirty="0" smtClean="0"/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code </a:t>
            </a:r>
            <a:r>
              <a:rPr lang="th-TH" dirty="0" smtClean="0"/>
              <a:t>เพื่อสั่งให้แผนที่เลื่อนไปยังตำแหน่งที่ใกล้กับตำแหน่งของ </a:t>
            </a:r>
            <a:r>
              <a:rPr lang="en-US" dirty="0" smtClean="0"/>
              <a:t>user </a:t>
            </a:r>
            <a:r>
              <a:rPr lang="th-TH" dirty="0" smtClean="0"/>
              <a:t>มากที่สุด</a:t>
            </a:r>
            <a:r>
              <a:rPr lang="en-US" dirty="0"/>
              <a:t> </a:t>
            </a:r>
            <a:r>
              <a:rPr lang="th-TH" dirty="0" smtClean="0"/>
              <a:t>และแสดงตำแหน่งนั้นกับ </a:t>
            </a:r>
            <a:r>
              <a:rPr lang="en-US" dirty="0" smtClean="0"/>
              <a:t>user </a:t>
            </a:r>
            <a:r>
              <a:rPr lang="th-TH" dirty="0" smtClean="0"/>
              <a:t>ในหน้าเดียวกัน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228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Delegate Handler (2/6)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th-TH" sz="1800" dirty="0" smtClean="0"/>
              <a:t>เพิ่ม </a:t>
            </a:r>
            <a:r>
              <a:rPr lang="en-US" sz="1800" dirty="0" err="1" smtClean="0"/>
              <a:t>Actionsheet</a:t>
            </a:r>
            <a:r>
              <a:rPr lang="en-US" sz="1800" dirty="0" smtClean="0"/>
              <a:t> Delegate </a:t>
            </a:r>
            <a:r>
              <a:rPr lang="th-TH" sz="1800" dirty="0" smtClean="0"/>
              <a:t>ในไฟล์ </a:t>
            </a:r>
            <a:r>
              <a:rPr lang="en-US" sz="1800" dirty="0" smtClean="0"/>
              <a:t>“ViewController.h”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2231" y="2444950"/>
            <a:ext cx="7384381" cy="3231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#import &lt;</a:t>
            </a:r>
            <a:r>
              <a:rPr lang="en-US" sz="1200" dirty="0" err="1">
                <a:latin typeface="Menlo Regular"/>
                <a:cs typeface="Menlo Regular"/>
              </a:rPr>
              <a:t>UIKit</a:t>
            </a:r>
            <a:r>
              <a:rPr lang="en-US" sz="1200" dirty="0">
                <a:latin typeface="Menlo Regular"/>
                <a:cs typeface="Menlo Regular"/>
              </a:rPr>
              <a:t>/</a:t>
            </a:r>
            <a:r>
              <a:rPr lang="en-US" sz="1200" dirty="0" err="1">
                <a:latin typeface="Menlo Regular"/>
                <a:cs typeface="Menlo Regular"/>
              </a:rPr>
              <a:t>UIKit.h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r>
              <a:rPr lang="en-US" sz="1200" dirty="0">
                <a:latin typeface="Menlo Regular"/>
                <a:cs typeface="Menlo Regular"/>
              </a:rPr>
              <a:t>#import "</a:t>
            </a:r>
            <a:r>
              <a:rPr lang="en-US" sz="1200" dirty="0" err="1">
                <a:latin typeface="Menlo Regular"/>
                <a:cs typeface="Menlo Regular"/>
              </a:rPr>
              <a:t>SettingsViewController.h</a:t>
            </a:r>
            <a:r>
              <a:rPr lang="en-US" sz="1200" dirty="0">
                <a:latin typeface="Menlo Regular"/>
                <a:cs typeface="Menlo Regular"/>
              </a:rPr>
              <a:t>"</a:t>
            </a:r>
          </a:p>
          <a:p>
            <a:r>
              <a:rPr lang="en-US" sz="1200" dirty="0">
                <a:latin typeface="Menlo Regular"/>
                <a:cs typeface="Menlo Regular"/>
              </a:rPr>
              <a:t>#import "</a:t>
            </a:r>
            <a:r>
              <a:rPr lang="en-US" sz="1200" dirty="0" err="1">
                <a:latin typeface="Menlo Regular"/>
                <a:cs typeface="Menlo Regular"/>
              </a:rPr>
              <a:t>LocationAnnotation.h</a:t>
            </a:r>
            <a:r>
              <a:rPr lang="en-US" sz="1200" dirty="0">
                <a:latin typeface="Menlo Regular"/>
                <a:cs typeface="Menlo Regular"/>
              </a:rPr>
              <a:t>"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@interface ViewController : UIViewController </a:t>
            </a:r>
            <a:r>
              <a:rPr lang="en-US" sz="1200" dirty="0" smtClean="0">
                <a:latin typeface="Menlo Regular"/>
                <a:cs typeface="Menlo Regular"/>
              </a:rPr>
              <a:t/>
            </a:r>
            <a:br>
              <a:rPr lang="en-US" sz="1200" dirty="0" smtClean="0">
                <a:latin typeface="Menlo Regular"/>
                <a:cs typeface="Menlo Regular"/>
              </a:rPr>
            </a:br>
            <a:r>
              <a:rPr lang="en-US" sz="1200" dirty="0" smtClean="0">
                <a:latin typeface="Menlo Regular"/>
                <a:cs typeface="Menlo Regular"/>
              </a:rPr>
              <a:t>    &lt;</a:t>
            </a:r>
            <a:r>
              <a:rPr lang="en-US" sz="1200" dirty="0" err="1">
                <a:latin typeface="Menlo Regular"/>
                <a:cs typeface="Menlo Regular"/>
              </a:rPr>
              <a:t>SettingsViewControllerDelegate</a:t>
            </a:r>
            <a:r>
              <a:rPr lang="en-US" sz="1200" dirty="0">
                <a:latin typeface="Menlo Regular"/>
                <a:cs typeface="Menlo Regular"/>
              </a:rPr>
              <a:t>, </a:t>
            </a:r>
            <a:r>
              <a:rPr lang="en-US" sz="1200" dirty="0" err="1">
                <a:latin typeface="Menlo Regular"/>
                <a:cs typeface="Menlo Regular"/>
              </a:rPr>
              <a:t>MKMapViewDelegate</a:t>
            </a:r>
            <a:r>
              <a:rPr lang="en-US" sz="1200" dirty="0">
                <a:latin typeface="Menlo Regular"/>
                <a:cs typeface="Menlo Regular"/>
              </a:rPr>
              <a:t>,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UIActionSheetDelegate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@property (</a:t>
            </a:r>
            <a:r>
              <a:rPr lang="en-US" sz="1200" dirty="0" err="1">
                <a:latin typeface="Menlo Regular"/>
                <a:cs typeface="Menlo Regular"/>
              </a:rPr>
              <a:t>nonatomic</a:t>
            </a:r>
            <a:r>
              <a:rPr lang="en-US" sz="1200" dirty="0">
                <a:latin typeface="Menlo Regular"/>
                <a:cs typeface="Menlo Regular"/>
              </a:rPr>
              <a:t>, strong) </a:t>
            </a:r>
            <a:r>
              <a:rPr lang="en-US" sz="1200" dirty="0" err="1">
                <a:latin typeface="Menlo Regular"/>
                <a:cs typeface="Menlo Regular"/>
              </a:rPr>
              <a:t>NSMutableArray</a:t>
            </a:r>
            <a:r>
              <a:rPr lang="en-US" sz="1200" dirty="0">
                <a:latin typeface="Menlo Regular"/>
                <a:cs typeface="Menlo Regular"/>
              </a:rPr>
              <a:t> * places;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@property (weak, </a:t>
            </a:r>
            <a:r>
              <a:rPr lang="en-US" sz="1200" dirty="0" err="1">
                <a:latin typeface="Menlo Regular"/>
                <a:cs typeface="Menlo Regular"/>
              </a:rPr>
              <a:t>nonatomic</a:t>
            </a:r>
            <a:r>
              <a:rPr lang="en-US" sz="1200" dirty="0">
                <a:latin typeface="Menlo Regular"/>
                <a:cs typeface="Menlo Regular"/>
              </a:rPr>
              <a:t>) IBOutlet </a:t>
            </a:r>
            <a:r>
              <a:rPr lang="en-US" sz="1200" dirty="0" err="1">
                <a:latin typeface="Menlo Regular"/>
                <a:cs typeface="Menlo Regular"/>
              </a:rPr>
              <a:t>MKMapView</a:t>
            </a:r>
            <a:r>
              <a:rPr lang="en-US" sz="1200" dirty="0">
                <a:latin typeface="Menlo Regular"/>
                <a:cs typeface="Menlo Regular"/>
              </a:rPr>
              <a:t> *map;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- (IBAction)</a:t>
            </a:r>
            <a:r>
              <a:rPr lang="en-US" sz="1200" dirty="0" err="1">
                <a:latin typeface="Menlo Regular"/>
                <a:cs typeface="Menlo Regular"/>
              </a:rPr>
              <a:t>btnActionTapped</a:t>
            </a:r>
            <a:r>
              <a:rPr lang="en-US" sz="1200" dirty="0">
                <a:latin typeface="Menlo Regular"/>
                <a:cs typeface="Menlo Regular"/>
              </a:rPr>
              <a:t>:(id)sender;</a:t>
            </a:r>
          </a:p>
          <a:p>
            <a:r>
              <a:rPr lang="en-US" sz="1200" dirty="0">
                <a:latin typeface="Menlo Regular"/>
                <a:cs typeface="Menlo Regular"/>
              </a:rPr>
              <a:t>- (IBAction)</a:t>
            </a:r>
            <a:r>
              <a:rPr lang="en-US" sz="1200" dirty="0" err="1">
                <a:latin typeface="Menlo Regular"/>
                <a:cs typeface="Menlo Regular"/>
              </a:rPr>
              <a:t>btnSelfLocationTapped</a:t>
            </a:r>
            <a:r>
              <a:rPr lang="en-US" sz="1200" dirty="0">
                <a:latin typeface="Menlo Regular"/>
                <a:cs typeface="Menlo Regular"/>
              </a:rPr>
              <a:t>:(id)sender;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- (void)</a:t>
            </a:r>
            <a:r>
              <a:rPr lang="en-US" sz="1200" dirty="0" err="1">
                <a:latin typeface="Menlo Regular"/>
                <a:cs typeface="Menlo Regular"/>
              </a:rPr>
              <a:t>getPlaceFromServer</a:t>
            </a:r>
            <a:r>
              <a:rPr lang="en-US" sz="1200" dirty="0">
                <a:latin typeface="Menlo Regular"/>
                <a:cs typeface="Menlo Regular"/>
              </a:rPr>
              <a:t>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@end</a:t>
            </a:r>
          </a:p>
        </p:txBody>
      </p:sp>
    </p:spTree>
    <p:extLst>
      <p:ext uri="{BB962C8B-B14F-4D97-AF65-F5344CB8AC3E}">
        <p14:creationId xmlns:p14="http://schemas.microsoft.com/office/powerpoint/2010/main" val="2195898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Coding –</a:t>
            </a:r>
            <a:br>
              <a:rPr lang="en-US" sz="3600" dirty="0" smtClean="0"/>
            </a:br>
            <a:r>
              <a:rPr lang="en-US" sz="3600" dirty="0" smtClean="0"/>
              <a:t>Add </a:t>
            </a:r>
            <a:r>
              <a:rPr lang="en-US" sz="3600" dirty="0" err="1" smtClean="0"/>
              <a:t>ActionSheet</a:t>
            </a:r>
            <a:r>
              <a:rPr lang="en-US" sz="3600" dirty="0" smtClean="0"/>
              <a:t> &amp; Delegate (3/6)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43239"/>
            <a:ext cx="7770813" cy="42570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th-TH" sz="1600" dirty="0" smtClean="0"/>
              <a:t>เพิ่ม </a:t>
            </a:r>
            <a:r>
              <a:rPr lang="en-US" sz="1600" dirty="0" smtClean="0"/>
              <a:t>code </a:t>
            </a:r>
            <a:r>
              <a:rPr lang="th-TH" sz="1600" dirty="0" smtClean="0"/>
              <a:t>ใน </a:t>
            </a:r>
            <a:r>
              <a:rPr lang="en-US" sz="1600" dirty="0" smtClean="0"/>
              <a:t>“</a:t>
            </a:r>
            <a:r>
              <a:rPr lang="en-US" sz="1600" dirty="0" err="1" smtClean="0"/>
              <a:t>btnActionTapped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เพื่อใช้ </a:t>
            </a:r>
            <a:r>
              <a:rPr lang="en-US" sz="1600" dirty="0" smtClean="0"/>
              <a:t>Action Sheet </a:t>
            </a:r>
            <a:r>
              <a:rPr lang="th-TH" sz="1600" dirty="0" smtClean="0"/>
              <a:t>และเพิ่ม </a:t>
            </a:r>
            <a:r>
              <a:rPr lang="en-US" sz="1600" dirty="0"/>
              <a:t>method “</a:t>
            </a:r>
            <a:r>
              <a:rPr lang="en-US" sz="1600" dirty="0" err="1" smtClean="0"/>
              <a:t>actionSheet:clickedButtonAtIndex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 </a:t>
            </a:r>
            <a:r>
              <a:rPr lang="en-US" sz="1600" dirty="0" smtClean="0"/>
              <a:t>Locate </a:t>
            </a:r>
            <a:r>
              <a:rPr lang="th-TH" sz="1600" dirty="0" smtClean="0"/>
              <a:t>ตำแหน่งต่างๆ</a:t>
            </a:r>
            <a:endParaRPr lang="en-US" sz="16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9092" y="2249644"/>
            <a:ext cx="812247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- (IBAction)</a:t>
            </a:r>
            <a:r>
              <a:rPr lang="en-US" sz="1100" dirty="0" err="1">
                <a:latin typeface="Menlo Regular"/>
                <a:cs typeface="Menlo Regular"/>
              </a:rPr>
              <a:t>btnActionTapped</a:t>
            </a:r>
            <a:r>
              <a:rPr lang="en-US" sz="1100" dirty="0">
                <a:latin typeface="Menlo Regular"/>
                <a:cs typeface="Menlo Regular"/>
              </a:rPr>
              <a:t>:(id)sender</a:t>
            </a:r>
          </a:p>
          <a:p>
            <a:r>
              <a:rPr lang="en-US" sz="1100" dirty="0">
                <a:latin typeface="Menlo Regular"/>
                <a:cs typeface="Menlo Regular"/>
              </a:rPr>
              <a:t>{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UIActionSheet *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actionsheet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[[UIActionSheet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initWithTitle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:@"Locate Place"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     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delegate:self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cancelButtonTitle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:@"Cancel"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destructiveButtonTitle:nil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otherButtonTitles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:@"Reload All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Places”, 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				      @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"Nearest Place", nil];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actionsheet.delegate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self;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actionsheet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showInView:self.map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 smtClean="0">
                <a:latin typeface="Menlo Regular"/>
                <a:cs typeface="Menlo Regular"/>
              </a:rPr>
              <a:t>}</a:t>
            </a:r>
            <a:endParaRPr lang="th-TH" sz="1100" dirty="0" smtClean="0">
              <a:latin typeface="Menlo Regular"/>
              <a:cs typeface="Menlo Regular"/>
            </a:endParaRP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-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(void)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actionSheet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:(UIActionSheet *)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actionSheet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clickedButtonAtIndex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NSInteger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buttonIndex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self.map.userTrackingMode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MKUserTrackingModeNone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endParaRPr lang="en-US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buttonIndex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case 0: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removeAnnotations:self.map.annotations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[self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getPlaceFromServer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break;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case 1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  <a:r>
              <a:rPr lang="th-TH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break;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fr-FR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default:</a:t>
            </a:r>
            <a:r>
              <a:rPr lang="th-TH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break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33316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Delegate Handler (4/6)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8095"/>
            <a:ext cx="7770813" cy="46836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th-TH" sz="1800" dirty="0"/>
              <a:t>เพิ่ม </a:t>
            </a:r>
            <a:r>
              <a:rPr lang="en-US" sz="1800" dirty="0"/>
              <a:t>code </a:t>
            </a:r>
            <a:r>
              <a:rPr lang="th-TH" sz="1800" dirty="0"/>
              <a:t>ใน </a:t>
            </a:r>
            <a:r>
              <a:rPr lang="en-US" sz="1800" dirty="0"/>
              <a:t>case </a:t>
            </a:r>
            <a:r>
              <a:rPr lang="en-US" sz="1800" dirty="0" smtClean="0"/>
              <a:t>1: </a:t>
            </a:r>
            <a:r>
              <a:rPr lang="th-TH" sz="1800" dirty="0"/>
              <a:t>ใน </a:t>
            </a:r>
            <a:r>
              <a:rPr lang="en-US" sz="1800" dirty="0"/>
              <a:t>method “</a:t>
            </a:r>
            <a:r>
              <a:rPr lang="en-US" sz="1800" dirty="0" err="1"/>
              <a:t>actionSheet:clickedButtonAtIndex</a:t>
            </a:r>
            <a:r>
              <a:rPr lang="en-US" sz="1800" dirty="0"/>
              <a:t>:” 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4134" y="2165689"/>
            <a:ext cx="8043804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case </a:t>
            </a:r>
            <a:r>
              <a:rPr lang="en-US" sz="1100" dirty="0" smtClean="0">
                <a:latin typeface="Menlo Regular"/>
                <a:cs typeface="Menlo Regular"/>
              </a:rPr>
              <a:t>1:</a:t>
            </a:r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CLLocationCoordinate2D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userCoordinate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self.map.userLocation.coordinate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*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initWithLatitude:userCoordinate.latitude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 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							              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longitude:userCoordinate.longitude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NSArray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*places 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self.map.annotations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  <a:b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/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/ initial distance and location to default, avoid runtime error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CLLocationDistance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nearestDistance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10000000000;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nearestPlace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[places objectAtIndex:0];</a:t>
            </a:r>
          </a:p>
          <a:p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for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in places)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endParaRPr lang="en-US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if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([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isKindOfClass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MKUserLocation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class]])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continue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	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if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userCoordinate.latitude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eachPlace.coordinate.latitude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&amp;&amp;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userCoordinate.longitude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==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eachPlace.coordinate.longitude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break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*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thisLocation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endParaRPr lang="en-US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   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initWithLatitude:eachPlace.coordinate.latitude</a:t>
            </a:r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   </a:t>
            </a:r>
            <a:r>
              <a:rPr lang="nl-NL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longitude:eachPlace.coordinate.longitude</a:t>
            </a:r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];		</a:t>
            </a:r>
            <a: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</a:t>
            </a:r>
            <a:r>
              <a:rPr lang="nl-NL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CLLocationDistance</a:t>
            </a:r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distanceFromUserLocationToThisStore</a:t>
            </a:r>
            <a: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nl-NL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[</a:t>
            </a:r>
            <a:r>
              <a:rPr lang="nl-NL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userLocation</a:t>
            </a:r>
            <a: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distanceFromLocation:thisLocation</a:t>
            </a:r>
            <a: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nl-NL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    </a:t>
            </a:r>
          </a:p>
          <a:p>
            <a:r>
              <a:rPr lang="th-TH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</a:t>
            </a:r>
            <a:r>
              <a:rPr lang="en-US" sz="1100" dirty="0" smtClean="0">
                <a:latin typeface="Menlo Regular"/>
                <a:cs typeface="Menlo Regular"/>
              </a:rPr>
              <a:t>// </a:t>
            </a:r>
            <a:r>
              <a:rPr lang="th-TH" sz="1100" dirty="0" smtClean="0">
                <a:latin typeface="Menlo Regular"/>
                <a:cs typeface="Menlo Regular"/>
              </a:rPr>
              <a:t>ต่อในข้อ </a:t>
            </a:r>
            <a:r>
              <a:rPr lang="en-US" sz="1100" dirty="0" smtClean="0">
                <a:latin typeface="Menlo Regular"/>
                <a:cs typeface="Menlo Regular"/>
              </a:rPr>
              <a:t>4.</a:t>
            </a:r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6521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Overlays</a:t>
            </a:r>
          </a:p>
        </p:txBody>
      </p:sp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1" y="1797628"/>
            <a:ext cx="8439727" cy="3574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92130" y="5449638"/>
            <a:ext cx="1023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MKCircle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6957" y="5449638"/>
            <a:ext cx="124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MKPolyline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47503" y="5449638"/>
            <a:ext cx="125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MKPolygon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06321" y="5449638"/>
            <a:ext cx="167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Custom Overlay</a:t>
            </a:r>
          </a:p>
        </p:txBody>
      </p:sp>
      <p:sp>
        <p:nvSpPr>
          <p:cNvPr id="9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0974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Delegate Handler (5/6)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713"/>
            <a:ext cx="7770813" cy="476128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en-US" sz="1800" dirty="0" smtClean="0"/>
              <a:t>(</a:t>
            </a:r>
            <a:r>
              <a:rPr lang="th-TH" sz="1800" dirty="0" smtClean="0"/>
              <a:t>ต่อ</a:t>
            </a:r>
            <a:r>
              <a:rPr lang="en-US" sz="1800" dirty="0" smtClean="0"/>
              <a:t>)</a:t>
            </a:r>
          </a:p>
          <a:p>
            <a:pPr>
              <a:buFont typeface="+mj-lt"/>
              <a:buAutoNum type="arabicPeriod" startAt="4"/>
            </a:pPr>
            <a:endParaRPr lang="en-US" sz="1800" dirty="0"/>
          </a:p>
          <a:p>
            <a:pPr>
              <a:buFont typeface="+mj-lt"/>
              <a:buAutoNum type="arabicPeriod" startAt="4"/>
            </a:pPr>
            <a:endParaRPr lang="en-US" sz="1800" dirty="0" smtClean="0"/>
          </a:p>
          <a:p>
            <a:pPr>
              <a:buFont typeface="+mj-lt"/>
              <a:buAutoNum type="arabicPeriod" startAt="4"/>
            </a:pPr>
            <a:endParaRPr lang="en-US" sz="1800" dirty="0"/>
          </a:p>
          <a:p>
            <a:pPr>
              <a:buFont typeface="+mj-lt"/>
              <a:buAutoNum type="arabicPeriod" startAt="4"/>
            </a:pPr>
            <a:endParaRPr lang="en-US" sz="1800" dirty="0" smtClean="0"/>
          </a:p>
          <a:p>
            <a:pPr>
              <a:buFont typeface="+mj-lt"/>
              <a:buAutoNum type="arabicPeriod" startAt="4"/>
            </a:pPr>
            <a:endParaRPr lang="en-US" sz="1800" dirty="0"/>
          </a:p>
          <a:p>
            <a:pPr>
              <a:buFont typeface="+mj-lt"/>
              <a:buAutoNum type="arabicPeriod" startAt="4"/>
            </a:pPr>
            <a:endParaRPr lang="en-US" sz="18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4134" y="2356735"/>
            <a:ext cx="8043804" cy="397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dirty="0" smtClean="0">
                <a:latin typeface="Menlo Regular"/>
                <a:cs typeface="Menlo Regular"/>
              </a:rPr>
              <a:t>/</a:t>
            </a:r>
            <a:r>
              <a:rPr lang="en-US" sz="1200" dirty="0">
                <a:latin typeface="Menlo Regular"/>
                <a:cs typeface="Menlo Regular"/>
              </a:rPr>
              <a:t>/  </a:t>
            </a:r>
            <a:r>
              <a:rPr lang="th-TH" sz="1200" dirty="0" smtClean="0">
                <a:latin typeface="Menlo Regular"/>
                <a:cs typeface="Menlo Regular"/>
              </a:rPr>
              <a:t>ต่อจาก</a:t>
            </a:r>
            <a:r>
              <a:rPr lang="th-TH" sz="1200" dirty="0">
                <a:latin typeface="Menlo Regular"/>
                <a:cs typeface="Menlo Regular"/>
              </a:rPr>
              <a:t>ข้อ </a:t>
            </a:r>
            <a:r>
              <a:rPr lang="en-US" sz="1200" dirty="0">
                <a:latin typeface="Menlo Regular"/>
                <a:cs typeface="Menlo Regular"/>
              </a:rPr>
              <a:t>3</a:t>
            </a:r>
            <a:r>
              <a:rPr lang="en-US" sz="1200" dirty="0" smtClean="0">
                <a:latin typeface="Menlo Regular"/>
                <a:cs typeface="Menlo Regular"/>
              </a:rPr>
              <a:t>.</a:t>
            </a:r>
          </a:p>
          <a:p>
            <a:endParaRPr lang="nl-NL" sz="12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nl-NL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</a:t>
            </a:r>
            <a:r>
              <a:rPr lang="nl-NL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if</a:t>
            </a:r>
            <a:r>
              <a:rPr lang="nl-NL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nl-NL" sz="12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nl-NL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distanceFromUserLocationToThisStore</a:t>
            </a:r>
            <a:r>
              <a:rPr lang="nl-NL" sz="1200" b="1" dirty="0">
                <a:solidFill>
                  <a:srgbClr val="FFFF00"/>
                </a:solidFill>
                <a:latin typeface="Menlo Regular"/>
                <a:cs typeface="Menlo Regular"/>
              </a:rPr>
              <a:t> &lt; </a:t>
            </a:r>
            <a:r>
              <a:rPr lang="nl-NL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nearestDistance</a:t>
            </a:r>
            <a:r>
              <a:rPr lang="nl-NL" sz="1200" b="1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th-TH" sz="1200" b="1" dirty="0">
                <a:solidFill>
                  <a:srgbClr val="FFFF00"/>
                </a:solidFill>
                <a:latin typeface="Menlo Regular"/>
                <a:cs typeface="Menlo Regular"/>
              </a:rPr>
              <a:t>			</a:t>
            </a:r>
            <a:r>
              <a:rPr lang="nl-NL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nearestDistance</a:t>
            </a:r>
            <a:r>
              <a:rPr lang="nl-NL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nl-NL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distanceFromUserLocationToThisStore</a:t>
            </a:r>
            <a:r>
              <a:rPr lang="nl-NL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th-TH" sz="1200" b="1" dirty="0">
                <a:solidFill>
                  <a:srgbClr val="FFFF00"/>
                </a:solidFill>
                <a:latin typeface="Menlo Regular"/>
                <a:cs typeface="Menlo Regular"/>
              </a:rPr>
              <a:t>			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nearestPlace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}</a:t>
            </a:r>
            <a:endParaRPr lang="th-TH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2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 </a:t>
            </a:r>
            <a:r>
              <a:rPr lang="en-US" sz="1050" b="1" i="1" dirty="0" smtClean="0">
                <a:solidFill>
                  <a:srgbClr val="FFFF00"/>
                </a:solidFill>
                <a:latin typeface="Menlo Regular"/>
                <a:cs typeface="Menlo Regular"/>
              </a:rPr>
              <a:t>// for loop</a:t>
            </a:r>
            <a:endParaRPr lang="en-US" sz="1200" b="1" i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endParaRPr lang="th-TH" sz="1200" dirty="0" smtClean="0">
              <a:latin typeface="Menlo Regular"/>
              <a:cs typeface="Menlo Regular"/>
            </a:endParaRP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MKCoordinateRegion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region =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MKCoordinateRegionMakeWithDistance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userCoordinate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 2 * </a:t>
            </a:r>
            <a:r>
              <a:rPr lang="en-US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nearestDistance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, 2 * </a:t>
            </a:r>
            <a:r>
              <a:rPr lang="en-US" sz="12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nearestDistance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);</a:t>
            </a:r>
            <a:endParaRPr lang="th-TH" sz="12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2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selectAnnotation:nearestPlace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animated:YES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@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try {</a:t>
            </a: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setRegion:region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animated:YES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@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catch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NSException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*exception) {</a:t>
            </a: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th-TH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break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2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2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endParaRPr lang="en-US" sz="12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4980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Delegate Handler (6/6)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713"/>
            <a:ext cx="7770813" cy="476128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โปรแกรมเพื่อดูผลลัพธ์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99" y="2402126"/>
            <a:ext cx="2256746" cy="416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806" y="2402126"/>
            <a:ext cx="2256746" cy="416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9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Lab </a:t>
            </a:r>
            <a:r>
              <a:rPr lang="en-US" sz="3600" dirty="0"/>
              <a:t>5</a:t>
            </a:r>
            <a:r>
              <a:rPr lang="en-US" sz="3600" dirty="0" smtClean="0"/>
              <a:t>-6 : iOS 7 Direction (1/5)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400" dirty="0" smtClean="0"/>
              <a:t>วัตถุประสงค์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iOS App </a:t>
            </a:r>
            <a:r>
              <a:rPr lang="th-TH" dirty="0" smtClean="0"/>
              <a:t>เพื่อให้ </a:t>
            </a:r>
            <a:r>
              <a:rPr lang="en-US" dirty="0" smtClean="0"/>
              <a:t>App </a:t>
            </a:r>
            <a:r>
              <a:rPr lang="th-TH" dirty="0" smtClean="0"/>
              <a:t>ค้นหาเส้นทางไปยังจุดที่เราต้องการ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th-TH" sz="2400" dirty="0" smtClean="0"/>
              <a:t>ขั้นตอน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เพิ่มปุ่มลงไปใน </a:t>
            </a:r>
            <a:r>
              <a:rPr lang="en-US" dirty="0" smtClean="0"/>
              <a:t>call out </a:t>
            </a:r>
            <a:r>
              <a:rPr lang="th-TH" dirty="0" smtClean="0"/>
              <a:t>เพื่อให้ </a:t>
            </a:r>
            <a:r>
              <a:rPr lang="en-US" dirty="0" smtClean="0"/>
              <a:t>user </a:t>
            </a:r>
            <a:r>
              <a:rPr lang="th-TH" dirty="0" smtClean="0"/>
              <a:t>กดได้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code </a:t>
            </a:r>
            <a:r>
              <a:rPr lang="th-TH" dirty="0" smtClean="0"/>
              <a:t>เพื่อ </a:t>
            </a:r>
            <a:r>
              <a:rPr lang="en-US" dirty="0" smtClean="0"/>
              <a:t>request </a:t>
            </a:r>
            <a:r>
              <a:rPr lang="th-TH" dirty="0" smtClean="0"/>
              <a:t>เส้นทางไปที่ </a:t>
            </a:r>
            <a:r>
              <a:rPr lang="en-US" dirty="0" smtClean="0"/>
              <a:t>server </a:t>
            </a:r>
            <a:r>
              <a:rPr lang="th-TH" dirty="0" smtClean="0"/>
              <a:t>ของ </a:t>
            </a:r>
            <a:r>
              <a:rPr lang="en-US" dirty="0" smtClean="0"/>
              <a:t>Apple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Render </a:t>
            </a:r>
            <a:r>
              <a:rPr lang="th-TH" dirty="0" smtClean="0"/>
              <a:t>เส้นทางลงบน </a:t>
            </a:r>
            <a:r>
              <a:rPr lang="en-US" dirty="0" smtClean="0"/>
              <a:t>Overlay </a:t>
            </a:r>
            <a:r>
              <a:rPr lang="th-TH" dirty="0" smtClean="0"/>
              <a:t>ของ </a:t>
            </a:r>
            <a:r>
              <a:rPr lang="en-US" dirty="0" smtClean="0"/>
              <a:t>Map </a:t>
            </a:r>
            <a:endParaRPr lang="th-TH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13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Button into Callout (2/5)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6761"/>
            <a:ext cx="7770813" cy="42570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th-TH" sz="1400" dirty="0" smtClean="0"/>
              <a:t>เปิดไฟล์ </a:t>
            </a:r>
            <a:r>
              <a:rPr lang="en-US" sz="1400" dirty="0" smtClean="0"/>
              <a:t>“ViewController.h” </a:t>
            </a:r>
            <a:r>
              <a:rPr lang="th-TH" sz="1400" dirty="0" smtClean="0"/>
              <a:t>เพิ่ม </a:t>
            </a:r>
            <a:r>
              <a:rPr lang="en-US" sz="1400" dirty="0" smtClean="0"/>
              <a:t>property “</a:t>
            </a:r>
            <a:r>
              <a:rPr lang="en-US" sz="1400" dirty="0" err="1"/>
              <a:t>selectedAnnotation</a:t>
            </a:r>
            <a:r>
              <a:rPr lang="en-US" sz="1400" dirty="0" smtClean="0"/>
              <a:t>” </a:t>
            </a:r>
            <a:r>
              <a:rPr lang="th-TH" sz="1400" dirty="0" smtClean="0"/>
              <a:t>เพื่อเก็บตำแหน่งของ </a:t>
            </a:r>
            <a:r>
              <a:rPr lang="en-US" sz="1400" dirty="0" smtClean="0"/>
              <a:t>callout </a:t>
            </a:r>
            <a:r>
              <a:rPr lang="th-TH" sz="1400" dirty="0" smtClean="0"/>
              <a:t>ที่ </a:t>
            </a:r>
            <a:r>
              <a:rPr lang="en-US" sz="1400" dirty="0" smtClean="0"/>
              <a:t>user </a:t>
            </a:r>
            <a:r>
              <a:rPr lang="th-TH" sz="1400" dirty="0" smtClean="0"/>
              <a:t>เลือกเอาไว้</a:t>
            </a:r>
            <a:endParaRPr lang="en-US" sz="1400" dirty="0" smtClean="0"/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endParaRPr lang="en-US" sz="1400" dirty="0"/>
          </a:p>
          <a:p>
            <a:pPr>
              <a:buFont typeface="+mj-lt"/>
              <a:buAutoNum type="arabicPeriod"/>
            </a:pPr>
            <a:endParaRPr lang="en-US" sz="1400" dirty="0" smtClean="0"/>
          </a:p>
          <a:p>
            <a:pPr>
              <a:buFont typeface="+mj-lt"/>
              <a:buAutoNum type="arabicPeriod"/>
            </a:pPr>
            <a:r>
              <a:rPr lang="th-TH" sz="1400" dirty="0"/>
              <a:t>เปิดไฟล์ </a:t>
            </a:r>
            <a:r>
              <a:rPr lang="en-US" sz="1400" dirty="0"/>
              <a:t>“ViewController.m” </a:t>
            </a:r>
            <a:r>
              <a:rPr lang="th-TH" sz="1400" dirty="0"/>
              <a:t>เพิ่ม </a:t>
            </a:r>
            <a:r>
              <a:rPr lang="en-US" sz="1400" dirty="0"/>
              <a:t>delegate method </a:t>
            </a:r>
            <a:r>
              <a:rPr lang="th-TH" sz="1400" dirty="0"/>
              <a:t>ของ </a:t>
            </a:r>
            <a:r>
              <a:rPr lang="en-US" sz="1400" dirty="0" err="1"/>
              <a:t>MKMapViewDelegate</a:t>
            </a:r>
            <a:r>
              <a:rPr lang="en-US" sz="1400" dirty="0"/>
              <a:t> </a:t>
            </a:r>
            <a:r>
              <a:rPr lang="th-TH" sz="1400" dirty="0"/>
              <a:t>ชื่อ </a:t>
            </a:r>
            <a:r>
              <a:rPr lang="en-US" sz="1400" dirty="0"/>
              <a:t>“</a:t>
            </a:r>
            <a:r>
              <a:rPr lang="en-US" sz="1400" dirty="0" err="1"/>
              <a:t>mapView:didSelectAnnotationView</a:t>
            </a:r>
            <a:r>
              <a:rPr lang="en-US" sz="1400" dirty="0"/>
              <a:t>:” </a:t>
            </a:r>
            <a:r>
              <a:rPr lang="th-TH" sz="1400" dirty="0"/>
              <a:t>เพื่อเก็บค่า </a:t>
            </a:r>
            <a:r>
              <a:rPr lang="en-US" sz="1400" dirty="0"/>
              <a:t>location</a:t>
            </a:r>
          </a:p>
          <a:p>
            <a:pPr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3470" y="2354058"/>
            <a:ext cx="733942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Menlo Regular"/>
                <a:cs typeface="Menlo Regular"/>
              </a:rPr>
              <a:t>#import &lt;</a:t>
            </a:r>
            <a:r>
              <a:rPr lang="en-US" sz="1000" dirty="0" err="1">
                <a:latin typeface="Menlo Regular"/>
                <a:cs typeface="Menlo Regular"/>
              </a:rPr>
              <a:t>UIKit</a:t>
            </a:r>
            <a:r>
              <a:rPr lang="en-US" sz="1000" dirty="0">
                <a:latin typeface="Menlo Regular"/>
                <a:cs typeface="Menlo Regular"/>
              </a:rPr>
              <a:t>/</a:t>
            </a:r>
            <a:r>
              <a:rPr lang="en-US" sz="1000" dirty="0" err="1">
                <a:latin typeface="Menlo Regular"/>
                <a:cs typeface="Menlo Regular"/>
              </a:rPr>
              <a:t>UIKit.h</a:t>
            </a:r>
            <a:r>
              <a:rPr lang="en-US" sz="1000" dirty="0">
                <a:latin typeface="Menlo Regular"/>
                <a:cs typeface="Menlo Regular"/>
              </a:rPr>
              <a:t>&gt;</a:t>
            </a:r>
          </a:p>
          <a:p>
            <a:r>
              <a:rPr lang="en-US" sz="1000" dirty="0">
                <a:latin typeface="Menlo Regular"/>
                <a:cs typeface="Menlo Regular"/>
              </a:rPr>
              <a:t>#import "</a:t>
            </a:r>
            <a:r>
              <a:rPr lang="en-US" sz="1000" dirty="0" err="1">
                <a:latin typeface="Menlo Regular"/>
                <a:cs typeface="Menlo Regular"/>
              </a:rPr>
              <a:t>SettingsViewController.h</a:t>
            </a:r>
            <a:r>
              <a:rPr lang="en-US" sz="1000" dirty="0">
                <a:latin typeface="Menlo Regular"/>
                <a:cs typeface="Menlo Regular"/>
              </a:rPr>
              <a:t>"</a:t>
            </a:r>
          </a:p>
          <a:p>
            <a:r>
              <a:rPr lang="en-US" sz="1000" dirty="0">
                <a:latin typeface="Menlo Regular"/>
                <a:cs typeface="Menlo Regular"/>
              </a:rPr>
              <a:t>#import "</a:t>
            </a:r>
            <a:r>
              <a:rPr lang="en-US" sz="1000" dirty="0" err="1">
                <a:latin typeface="Menlo Regular"/>
                <a:cs typeface="Menlo Regular"/>
              </a:rPr>
              <a:t>LocationAnnotation.h</a:t>
            </a:r>
            <a:r>
              <a:rPr lang="en-US" sz="1000" dirty="0">
                <a:latin typeface="Menlo Regular"/>
                <a:cs typeface="Menlo Regular"/>
              </a:rPr>
              <a:t>"</a:t>
            </a:r>
          </a:p>
          <a:p>
            <a:endParaRPr lang="en-US" sz="1000" dirty="0">
              <a:latin typeface="Menlo Regular"/>
              <a:cs typeface="Menlo Regular"/>
            </a:endParaRPr>
          </a:p>
          <a:p>
            <a:r>
              <a:rPr lang="en-US" sz="1000" dirty="0">
                <a:latin typeface="Menlo Regular"/>
                <a:cs typeface="Menlo Regular"/>
              </a:rPr>
              <a:t>@interface ViewController : UIViewController </a:t>
            </a:r>
            <a:r>
              <a:rPr lang="en-US" sz="1000" dirty="0" smtClean="0">
                <a:latin typeface="Menlo Regular"/>
                <a:cs typeface="Menlo Regular"/>
              </a:rPr>
              <a:t/>
            </a:r>
            <a:br>
              <a:rPr lang="en-US" sz="1000" dirty="0" smtClean="0">
                <a:latin typeface="Menlo Regular"/>
                <a:cs typeface="Menlo Regular"/>
              </a:rPr>
            </a:br>
            <a:r>
              <a:rPr lang="en-US" sz="1000" dirty="0" smtClean="0">
                <a:latin typeface="Menlo Regular"/>
                <a:cs typeface="Menlo Regular"/>
              </a:rPr>
              <a:t>    &lt;</a:t>
            </a:r>
            <a:r>
              <a:rPr lang="en-US" sz="1000" dirty="0" err="1">
                <a:latin typeface="Menlo Regular"/>
                <a:cs typeface="Menlo Regular"/>
              </a:rPr>
              <a:t>SettingsViewControllerDelegate</a:t>
            </a:r>
            <a:r>
              <a:rPr lang="en-US" sz="1000" dirty="0">
                <a:latin typeface="Menlo Regular"/>
                <a:cs typeface="Menlo Regular"/>
              </a:rPr>
              <a:t>, </a:t>
            </a:r>
            <a:r>
              <a:rPr lang="en-US" sz="1000" dirty="0" err="1">
                <a:latin typeface="Menlo Regular"/>
                <a:cs typeface="Menlo Regular"/>
              </a:rPr>
              <a:t>MKMapViewDelegate</a:t>
            </a:r>
            <a:r>
              <a:rPr lang="en-US" sz="1000" dirty="0">
                <a:latin typeface="Menlo Regular"/>
                <a:cs typeface="Menlo Regular"/>
              </a:rPr>
              <a:t>, </a:t>
            </a:r>
            <a:r>
              <a:rPr lang="en-US" sz="1000" dirty="0" err="1">
                <a:latin typeface="Menlo Regular"/>
                <a:cs typeface="Menlo Regular"/>
              </a:rPr>
              <a:t>UIActionSheetDelegate</a:t>
            </a:r>
            <a:r>
              <a:rPr lang="en-US" sz="1000" dirty="0">
                <a:latin typeface="Menlo Regular"/>
                <a:cs typeface="Menlo Regular"/>
              </a:rPr>
              <a:t>&gt;</a:t>
            </a:r>
          </a:p>
          <a:p>
            <a:endParaRPr lang="en-US" sz="1000" dirty="0">
              <a:latin typeface="Menlo Regular"/>
              <a:cs typeface="Menlo Regular"/>
            </a:endParaRPr>
          </a:p>
          <a:p>
            <a:r>
              <a:rPr lang="en-US" sz="1000" dirty="0">
                <a:latin typeface="Menlo Regular"/>
                <a:cs typeface="Menlo Regular"/>
              </a:rPr>
              <a:t>@property (</a:t>
            </a:r>
            <a:r>
              <a:rPr lang="en-US" sz="1000" dirty="0" err="1">
                <a:latin typeface="Menlo Regular"/>
                <a:cs typeface="Menlo Regular"/>
              </a:rPr>
              <a:t>nonatomic</a:t>
            </a:r>
            <a:r>
              <a:rPr lang="en-US" sz="1000" dirty="0">
                <a:latin typeface="Menlo Regular"/>
                <a:cs typeface="Menlo Regular"/>
              </a:rPr>
              <a:t>, strong) </a:t>
            </a:r>
            <a:r>
              <a:rPr lang="en-US" sz="1000" dirty="0" err="1">
                <a:latin typeface="Menlo Regular"/>
                <a:cs typeface="Menlo Regular"/>
              </a:rPr>
              <a:t>NSMutableArray</a:t>
            </a:r>
            <a:r>
              <a:rPr lang="en-US" sz="1000" dirty="0">
                <a:latin typeface="Menlo Regular"/>
                <a:cs typeface="Menlo Regular"/>
              </a:rPr>
              <a:t> * places;</a:t>
            </a:r>
          </a:p>
          <a:p>
            <a:r>
              <a:rPr lang="en-US" sz="1000" dirty="0">
                <a:latin typeface="Menlo Regular"/>
                <a:cs typeface="Menlo Regular"/>
              </a:rPr>
              <a:t>@property (weak, </a:t>
            </a:r>
            <a:r>
              <a:rPr lang="en-US" sz="1000" dirty="0" err="1">
                <a:latin typeface="Menlo Regular"/>
                <a:cs typeface="Menlo Regular"/>
              </a:rPr>
              <a:t>nonatomic</a:t>
            </a:r>
            <a:r>
              <a:rPr lang="en-US" sz="1000" dirty="0">
                <a:latin typeface="Menlo Regular"/>
                <a:cs typeface="Menlo Regular"/>
              </a:rPr>
              <a:t>) IBOutlet </a:t>
            </a:r>
            <a:r>
              <a:rPr lang="en-US" sz="1000" dirty="0" err="1">
                <a:latin typeface="Menlo Regular"/>
                <a:cs typeface="Menlo Regular"/>
              </a:rPr>
              <a:t>MKMapView</a:t>
            </a:r>
            <a:r>
              <a:rPr lang="en-US" sz="1000" dirty="0">
                <a:latin typeface="Menlo Regular"/>
                <a:cs typeface="Menlo Regular"/>
              </a:rPr>
              <a:t> *map;</a:t>
            </a:r>
          </a:p>
          <a:p>
            <a:r>
              <a:rPr lang="en-US" sz="10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0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000" b="1" dirty="0">
                <a:solidFill>
                  <a:srgbClr val="FFFF00"/>
                </a:solidFill>
                <a:latin typeface="Menlo Regular"/>
                <a:cs typeface="Menlo Regular"/>
              </a:rPr>
              <a:t>, weak) </a:t>
            </a:r>
            <a:r>
              <a:rPr lang="en-US" sz="10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en-US" sz="100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0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selectedAnnotation</a:t>
            </a:r>
            <a:r>
              <a:rPr lang="en-US" sz="10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000" dirty="0">
              <a:latin typeface="Menlo Regular"/>
              <a:cs typeface="Menlo Regular"/>
            </a:endParaRPr>
          </a:p>
          <a:p>
            <a:r>
              <a:rPr lang="en-US" sz="1000" dirty="0">
                <a:latin typeface="Menlo Regular"/>
                <a:cs typeface="Menlo Regular"/>
              </a:rPr>
              <a:t>- (IBAction)</a:t>
            </a:r>
            <a:r>
              <a:rPr lang="en-US" sz="1000" dirty="0" err="1">
                <a:latin typeface="Menlo Regular"/>
                <a:cs typeface="Menlo Regular"/>
              </a:rPr>
              <a:t>btnActionTapped</a:t>
            </a:r>
            <a:r>
              <a:rPr lang="en-US" sz="1000" dirty="0">
                <a:latin typeface="Menlo Regular"/>
                <a:cs typeface="Menlo Regular"/>
              </a:rPr>
              <a:t>:(id)sender;</a:t>
            </a:r>
          </a:p>
          <a:p>
            <a:r>
              <a:rPr lang="en-US" sz="1000" dirty="0">
                <a:latin typeface="Menlo Regular"/>
                <a:cs typeface="Menlo Regular"/>
              </a:rPr>
              <a:t>- (IBAction)</a:t>
            </a:r>
            <a:r>
              <a:rPr lang="en-US" sz="1000" dirty="0" err="1">
                <a:latin typeface="Menlo Regular"/>
                <a:cs typeface="Menlo Regular"/>
              </a:rPr>
              <a:t>btnSelfLocationTapped</a:t>
            </a:r>
            <a:r>
              <a:rPr lang="en-US" sz="1000" dirty="0">
                <a:latin typeface="Menlo Regular"/>
                <a:cs typeface="Menlo Regular"/>
              </a:rPr>
              <a:t>:(id)sender;</a:t>
            </a:r>
          </a:p>
          <a:p>
            <a:endParaRPr lang="en-US" sz="1000" dirty="0">
              <a:latin typeface="Menlo Regular"/>
              <a:cs typeface="Menlo Regular"/>
            </a:endParaRPr>
          </a:p>
          <a:p>
            <a:r>
              <a:rPr lang="en-US" sz="1000" dirty="0">
                <a:latin typeface="Menlo Regular"/>
                <a:cs typeface="Menlo Regular"/>
              </a:rPr>
              <a:t>- (void)</a:t>
            </a:r>
            <a:r>
              <a:rPr lang="en-US" sz="1000" dirty="0" err="1">
                <a:latin typeface="Menlo Regular"/>
                <a:cs typeface="Menlo Regular"/>
              </a:rPr>
              <a:t>getPlaceFromServer</a:t>
            </a:r>
            <a:r>
              <a:rPr lang="en-US" sz="1000" dirty="0">
                <a:latin typeface="Menlo Regular"/>
                <a:cs typeface="Menlo Regular"/>
              </a:rPr>
              <a:t>;</a:t>
            </a:r>
          </a:p>
          <a:p>
            <a:endParaRPr lang="en-US" sz="1000" dirty="0">
              <a:latin typeface="Menlo Regular"/>
              <a:cs typeface="Menlo Regular"/>
            </a:endParaRPr>
          </a:p>
          <a:p>
            <a:r>
              <a:rPr lang="en-US" sz="1000" dirty="0">
                <a:latin typeface="Menlo Regular"/>
                <a:cs typeface="Menlo Regular"/>
              </a:rPr>
              <a:t>@end</a:t>
            </a:r>
          </a:p>
        </p:txBody>
      </p:sp>
      <p:sp>
        <p:nvSpPr>
          <p:cNvPr id="8" name="Rectangle 7"/>
          <p:cNvSpPr/>
          <p:nvPr/>
        </p:nvSpPr>
        <p:spPr>
          <a:xfrm>
            <a:off x="1112622" y="5838894"/>
            <a:ext cx="78415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didSelectAnnotationView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MKAnnotationView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*)view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self.selectedAnnotation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050" b="1" dirty="0" err="1">
                <a:solidFill>
                  <a:srgbClr val="FFFF00"/>
                </a:solidFill>
                <a:latin typeface="Menlo Regular"/>
                <a:cs typeface="Menlo Regular"/>
              </a:rPr>
              <a:t>view.annotation</a:t>
            </a:r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50" b="1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040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Button into Callout (3/5)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“ViewController.m”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code </a:t>
            </a:r>
            <a:br>
              <a:rPr lang="en-US" sz="1800" dirty="0" smtClean="0"/>
            </a:br>
            <a:r>
              <a:rPr lang="th-TH" sz="1800" dirty="0" smtClean="0"/>
              <a:t>ใน </a:t>
            </a:r>
            <a:r>
              <a:rPr lang="en-US" sz="1800" dirty="0" smtClean="0"/>
              <a:t>method “</a:t>
            </a:r>
            <a:r>
              <a:rPr lang="en-US" sz="1800" dirty="0" err="1" smtClean="0"/>
              <a:t>mapView:viewForAnnotation</a:t>
            </a:r>
            <a:r>
              <a:rPr lang="en-US" sz="1800" dirty="0" smtClean="0"/>
              <a:t>:” </a:t>
            </a:r>
            <a:br>
              <a:rPr lang="en-US" sz="1800" dirty="0" smtClean="0"/>
            </a:br>
            <a:r>
              <a:rPr lang="th-TH" sz="1800" dirty="0" smtClean="0"/>
              <a:t>เพื่อสร้างปุ่มไว้ใน </a:t>
            </a:r>
            <a:r>
              <a:rPr lang="en-US" sz="1800" dirty="0" smtClean="0"/>
              <a:t>callout </a:t>
            </a:r>
            <a:r>
              <a:rPr lang="th-TH" sz="1800" dirty="0" smtClean="0"/>
              <a:t>ดังนี้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019" y="1947807"/>
            <a:ext cx="1824258" cy="17102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0995" y="2963230"/>
            <a:ext cx="816167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- (</a:t>
            </a:r>
            <a:r>
              <a:rPr lang="en-US" sz="1100" dirty="0" err="1">
                <a:latin typeface="Menlo Regular"/>
                <a:cs typeface="Menlo Regular"/>
              </a:rPr>
              <a:t>MKAnnotationView</a:t>
            </a:r>
            <a:r>
              <a:rPr lang="en-US" sz="1100" dirty="0">
                <a:latin typeface="Menlo Regular"/>
                <a:cs typeface="Menlo Regular"/>
              </a:rPr>
              <a:t> *)</a:t>
            </a:r>
            <a:r>
              <a:rPr lang="en-US" sz="1100" dirty="0" err="1">
                <a:latin typeface="Menlo Regular"/>
                <a:cs typeface="Menlo Regular"/>
              </a:rPr>
              <a:t>mapView</a:t>
            </a:r>
            <a:r>
              <a:rPr lang="en-US" sz="1100" dirty="0">
                <a:latin typeface="Menlo Regular"/>
                <a:cs typeface="Menlo Regular"/>
              </a:rPr>
              <a:t>:(</a:t>
            </a:r>
            <a:r>
              <a:rPr lang="en-US" sz="1100" dirty="0" err="1">
                <a:latin typeface="Menlo Regular"/>
                <a:cs typeface="Menlo Regular"/>
              </a:rPr>
              <a:t>MKMapView</a:t>
            </a:r>
            <a:r>
              <a:rPr lang="en-US" sz="1100" dirty="0">
                <a:latin typeface="Menlo Regular"/>
                <a:cs typeface="Menlo Regular"/>
              </a:rPr>
              <a:t> *)</a:t>
            </a:r>
            <a:r>
              <a:rPr lang="en-US" sz="1100" dirty="0" err="1">
                <a:latin typeface="Menlo Regular"/>
                <a:cs typeface="Menlo Regular"/>
              </a:rPr>
              <a:t>mapView</a:t>
            </a:r>
            <a:r>
              <a:rPr lang="en-US" sz="1100" dirty="0">
                <a:latin typeface="Menlo Regular"/>
                <a:cs typeface="Menlo Regular"/>
              </a:rPr>
              <a:t> </a:t>
            </a:r>
            <a:r>
              <a:rPr lang="en-US" sz="1100" dirty="0" smtClean="0">
                <a:latin typeface="Menlo Regular"/>
                <a:cs typeface="Menlo Regular"/>
              </a:rPr>
              <a:t/>
            </a:r>
            <a:br>
              <a:rPr lang="en-US" sz="1100" dirty="0" smtClean="0">
                <a:latin typeface="Menlo Regular"/>
                <a:cs typeface="Menlo Regular"/>
              </a:rPr>
            </a:br>
            <a:r>
              <a:rPr lang="en-US" sz="1100" dirty="0" smtClean="0">
                <a:latin typeface="Menlo Regular"/>
                <a:cs typeface="Menlo Regular"/>
              </a:rPr>
              <a:t>            </a:t>
            </a:r>
            <a:r>
              <a:rPr lang="en-US" sz="1100" dirty="0" err="1" smtClean="0">
                <a:latin typeface="Menlo Regular"/>
                <a:cs typeface="Menlo Regular"/>
              </a:rPr>
              <a:t>viewForAnnotation</a:t>
            </a:r>
            <a:r>
              <a:rPr lang="en-US" sz="1100" dirty="0">
                <a:latin typeface="Menlo Regular"/>
                <a:cs typeface="Menlo Regular"/>
              </a:rPr>
              <a:t>:(id&lt;</a:t>
            </a:r>
            <a:r>
              <a:rPr lang="en-US" sz="1100" dirty="0" err="1">
                <a:latin typeface="Menlo Regular"/>
                <a:cs typeface="Menlo Regular"/>
              </a:rPr>
              <a:t>MKAnnotation</a:t>
            </a:r>
            <a:r>
              <a:rPr lang="en-US" sz="1100" dirty="0">
                <a:latin typeface="Menlo Regular"/>
                <a:cs typeface="Menlo Regular"/>
              </a:rPr>
              <a:t>&gt;)annotation</a:t>
            </a:r>
          </a:p>
          <a:p>
            <a:r>
              <a:rPr lang="en-US" sz="1100" dirty="0" smtClean="0">
                <a:latin typeface="Menlo Regular"/>
                <a:cs typeface="Menlo Regular"/>
              </a:rPr>
              <a:t>{</a:t>
            </a:r>
          </a:p>
          <a:p>
            <a:r>
              <a:rPr lang="en-US" sz="1100" dirty="0">
                <a:latin typeface="Menlo Regular"/>
                <a:cs typeface="Menlo Regular"/>
              </a:rPr>
              <a:t>	</a:t>
            </a:r>
            <a:r>
              <a:rPr lang="en-US" sz="1100" dirty="0" smtClean="0">
                <a:latin typeface="Menlo Regular"/>
                <a:cs typeface="Menlo Regular"/>
              </a:rPr>
              <a:t>// ... </a:t>
            </a:r>
            <a:endParaRPr lang="th-TH" sz="1100" dirty="0">
              <a:latin typeface="Menlo Regular"/>
              <a:cs typeface="Menlo Regular"/>
            </a:endParaRP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 smtClean="0">
                <a:latin typeface="Menlo Regular"/>
                <a:cs typeface="Menlo Regular"/>
              </a:rPr>
              <a:t>	if (!</a:t>
            </a:r>
            <a:r>
              <a:rPr lang="en-US" sz="1100" dirty="0" err="1" smtClean="0">
                <a:latin typeface="Menlo Regular"/>
                <a:cs typeface="Menlo Regular"/>
              </a:rPr>
              <a:t>pinView</a:t>
            </a:r>
            <a:r>
              <a:rPr lang="en-US" sz="1100" dirty="0" smtClean="0">
                <a:latin typeface="Menlo Regular"/>
                <a:cs typeface="Menlo Regular"/>
              </a:rPr>
              <a:t>) {</a:t>
            </a:r>
          </a:p>
          <a:p>
            <a:r>
              <a:rPr lang="en-US" sz="1100" dirty="0" smtClean="0">
                <a:latin typeface="Menlo Regular"/>
                <a:cs typeface="Menlo Regular"/>
              </a:rPr>
              <a:t>            </a:t>
            </a:r>
            <a:r>
              <a:rPr lang="en-US" sz="1100" dirty="0" err="1" smtClean="0">
                <a:latin typeface="Menlo Regular"/>
                <a:cs typeface="Menlo Regular"/>
              </a:rPr>
              <a:t>pinView</a:t>
            </a:r>
            <a:r>
              <a:rPr lang="en-US" sz="1100" dirty="0" smtClean="0">
                <a:latin typeface="Menlo Regular"/>
                <a:cs typeface="Menlo Regular"/>
              </a:rPr>
              <a:t> </a:t>
            </a:r>
            <a:r>
              <a:rPr lang="en-US" sz="1100" dirty="0">
                <a:latin typeface="Menlo Regular"/>
                <a:cs typeface="Menlo Regular"/>
              </a:rPr>
              <a:t>= [[</a:t>
            </a:r>
            <a:r>
              <a:rPr lang="en-US" sz="1100" dirty="0" err="1">
                <a:latin typeface="Menlo Regular"/>
                <a:cs typeface="Menlo Regular"/>
              </a:rPr>
              <a:t>MKPinAnnotationView</a:t>
            </a:r>
            <a:r>
              <a:rPr lang="en-US" sz="1100" dirty="0">
                <a:latin typeface="Menlo Regular"/>
                <a:cs typeface="Menlo Regular"/>
              </a:rPr>
              <a:t> </a:t>
            </a:r>
            <a:r>
              <a:rPr lang="en-US" sz="1100" dirty="0" err="1">
                <a:latin typeface="Menlo Regular"/>
                <a:cs typeface="Menlo Regular"/>
              </a:rPr>
              <a:t>alloc</a:t>
            </a:r>
            <a:r>
              <a:rPr lang="en-US" sz="1100" dirty="0">
                <a:latin typeface="Menlo Regular"/>
                <a:cs typeface="Menlo Regular"/>
              </a:rPr>
              <a:t>] </a:t>
            </a:r>
            <a:r>
              <a:rPr lang="en-US" sz="1100" dirty="0" err="1">
                <a:latin typeface="Menlo Regular"/>
                <a:cs typeface="Menlo Regular"/>
              </a:rPr>
              <a:t>initWithAnnotation:annotation</a:t>
            </a:r>
            <a:endParaRPr lang="en-US" sz="1100" dirty="0">
              <a:latin typeface="Menlo Regular"/>
              <a:cs typeface="Menlo Regular"/>
            </a:endParaRPr>
          </a:p>
          <a:p>
            <a:r>
              <a:rPr lang="fr-FR" sz="1100" dirty="0" smtClean="0">
                <a:latin typeface="Menlo Regular"/>
                <a:cs typeface="Menlo Regular"/>
              </a:rPr>
              <a:t>									</a:t>
            </a:r>
            <a:r>
              <a:rPr lang="fr-FR" sz="1100" dirty="0" err="1" smtClean="0">
                <a:latin typeface="Menlo Regular"/>
                <a:cs typeface="Menlo Regular"/>
              </a:rPr>
              <a:t>reuseIdentifier:annotationIdentifier</a:t>
            </a:r>
            <a:r>
              <a:rPr lang="fr-FR" sz="1100" dirty="0">
                <a:latin typeface="Menlo Regular"/>
                <a:cs typeface="Menlo Regular"/>
              </a:rPr>
              <a:t>];</a:t>
            </a:r>
          </a:p>
          <a:p>
            <a:r>
              <a:rPr lang="fr-FR" sz="1100" dirty="0">
                <a:latin typeface="Menlo Regular"/>
                <a:cs typeface="Menlo Regular"/>
              </a:rPr>
              <a:t>            </a:t>
            </a:r>
            <a:r>
              <a:rPr lang="fr-FR" sz="1100" dirty="0" err="1">
                <a:latin typeface="Menlo Regular"/>
                <a:cs typeface="Menlo Regular"/>
              </a:rPr>
              <a:t>pinView.canShowCallout</a:t>
            </a:r>
            <a:r>
              <a:rPr lang="fr-FR" sz="1100" dirty="0">
                <a:latin typeface="Menlo Regular"/>
                <a:cs typeface="Menlo Regular"/>
              </a:rPr>
              <a:t> = YES;</a:t>
            </a:r>
          </a:p>
          <a:p>
            <a:r>
              <a:rPr lang="fr-FR" sz="1100" dirty="0">
                <a:latin typeface="Menlo Regular"/>
                <a:cs typeface="Menlo Regular"/>
              </a:rPr>
              <a:t>            </a:t>
            </a:r>
            <a:r>
              <a:rPr lang="fr-FR" sz="1100" dirty="0" err="1">
                <a:latin typeface="Menlo Regular"/>
                <a:cs typeface="Menlo Regular"/>
              </a:rPr>
              <a:t>pinView.animatesDrop</a:t>
            </a:r>
            <a:r>
              <a:rPr lang="fr-FR" sz="1100" dirty="0">
                <a:latin typeface="Menlo Regular"/>
                <a:cs typeface="Menlo Regular"/>
              </a:rPr>
              <a:t> = YES</a:t>
            </a:r>
            <a:r>
              <a:rPr lang="fr-FR" sz="1100" dirty="0" smtClean="0">
                <a:latin typeface="Menlo Regular"/>
                <a:cs typeface="Menlo Regular"/>
              </a:rPr>
              <a:t>;</a:t>
            </a:r>
            <a:endParaRPr lang="th-TH" sz="1100" dirty="0" smtClean="0">
              <a:latin typeface="Menlo Regular"/>
              <a:cs typeface="Menlo Regular"/>
            </a:endParaRPr>
          </a:p>
          <a:p>
            <a:endParaRPr lang="fr-FR" sz="1100" dirty="0">
              <a:latin typeface="Menlo Regular"/>
              <a:cs typeface="Menlo Regular"/>
            </a:endParaRPr>
          </a:p>
          <a:p>
            <a:r>
              <a:rPr lang="fr-FR" sz="1100" dirty="0">
                <a:latin typeface="Menlo Regular"/>
                <a:cs typeface="Menlo Regular"/>
              </a:rPr>
              <a:t>           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UIButton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rightButton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[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UIButton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buttonWithType:UIButtonTypeDetailDisclosure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fr-FR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  <a:endParaRPr lang="th-TH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rightButton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addTarget:self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action:@selector(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btnCallOutTapped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:) </a:t>
            </a:r>
            <a:endParaRPr lang="th-TH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100" b="1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th-TH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				   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forControlEvents:UIControlEventTouchUpInside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  <a:endParaRPr lang="fr-FR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pinView.rightCalloutAccessoryView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fr-FR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rightButton</a:t>
            </a:r>
            <a:r>
              <a:rPr lang="fr-FR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fr-FR" sz="1100" dirty="0">
                <a:latin typeface="Menlo Regular"/>
                <a:cs typeface="Menlo Regular"/>
              </a:rPr>
              <a:t>        }</a:t>
            </a:r>
          </a:p>
          <a:p>
            <a:r>
              <a:rPr lang="fr-FR" sz="1100" dirty="0">
                <a:latin typeface="Menlo Regular"/>
                <a:cs typeface="Menlo Regular"/>
              </a:rPr>
              <a:t>        </a:t>
            </a:r>
          </a:p>
          <a:p>
            <a:r>
              <a:rPr lang="fr-FR" sz="1100" dirty="0">
                <a:latin typeface="Menlo Regular"/>
                <a:cs typeface="Menlo Regular"/>
              </a:rPr>
              <a:t>        return </a:t>
            </a:r>
            <a:r>
              <a:rPr lang="fr-FR" sz="1100" dirty="0" err="1">
                <a:latin typeface="Menlo Regular"/>
                <a:cs typeface="Menlo Regular"/>
              </a:rPr>
              <a:t>pinView</a:t>
            </a:r>
            <a:r>
              <a:rPr lang="fr-FR" sz="1100" dirty="0">
                <a:latin typeface="Menlo Regular"/>
                <a:cs typeface="Menlo Regular"/>
              </a:rPr>
              <a:t>;</a:t>
            </a:r>
          </a:p>
          <a:p>
            <a:r>
              <a:rPr lang="fr-FR" sz="1100" dirty="0">
                <a:latin typeface="Menlo Regular"/>
                <a:cs typeface="Menlo Regular"/>
              </a:rPr>
              <a:t>    }</a:t>
            </a:r>
          </a:p>
          <a:p>
            <a:r>
              <a:rPr lang="fr-FR" sz="1100" dirty="0">
                <a:latin typeface="Menlo Regular"/>
                <a:cs typeface="Menlo Regular"/>
              </a:rPr>
              <a:t>}</a:t>
            </a:r>
            <a:endParaRPr lang="en-US" sz="1100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001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Request Directions (4/5)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th-TH" sz="1600" dirty="0" smtClean="0"/>
              <a:t>เพิ่ม </a:t>
            </a:r>
            <a:r>
              <a:rPr lang="en-US" sz="1600" dirty="0" smtClean="0"/>
              <a:t>method </a:t>
            </a:r>
            <a:r>
              <a:rPr lang="th-TH" sz="1600" dirty="0" smtClean="0"/>
              <a:t>ชื่อ </a:t>
            </a:r>
            <a:r>
              <a:rPr lang="en-US" sz="1600" dirty="0" smtClean="0"/>
              <a:t>“</a:t>
            </a:r>
            <a:r>
              <a:rPr lang="en-US" sz="1600" dirty="0" err="1" smtClean="0"/>
              <a:t>btnCallOutTapped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 </a:t>
            </a:r>
            <a:r>
              <a:rPr lang="en-US" sz="1600" dirty="0" smtClean="0"/>
              <a:t>handle </a:t>
            </a:r>
            <a:r>
              <a:rPr lang="th-TH" sz="1600" dirty="0" smtClean="0"/>
              <a:t>เมื่อ </a:t>
            </a:r>
            <a:r>
              <a:rPr lang="en-US" sz="1600" dirty="0" smtClean="0"/>
              <a:t>user </a:t>
            </a:r>
            <a:r>
              <a:rPr lang="th-TH" sz="1600" dirty="0" smtClean="0"/>
              <a:t>แตะลงบนปุ่มใน </a:t>
            </a:r>
            <a:r>
              <a:rPr lang="en-US" sz="1600" dirty="0" smtClean="0"/>
              <a:t>callout </a:t>
            </a:r>
            <a:r>
              <a:rPr lang="th-TH" sz="1600" dirty="0" smtClean="0"/>
              <a:t>และ </a:t>
            </a:r>
            <a:r>
              <a:rPr lang="en-US" sz="1600" dirty="0" smtClean="0"/>
              <a:t>request </a:t>
            </a:r>
            <a:r>
              <a:rPr lang="th-TH" sz="1600" dirty="0" smtClean="0"/>
              <a:t>เส้นทาง </a:t>
            </a:r>
            <a:r>
              <a:rPr lang="en-US" sz="1600" dirty="0" smtClean="0"/>
              <a:t>(</a:t>
            </a:r>
            <a:r>
              <a:rPr lang="th-TH" sz="1600" smtClean="0"/>
              <a:t>ไป</a:t>
            </a:r>
            <a:r>
              <a:rPr lang="th-TH" sz="1600" dirty="0" smtClean="0"/>
              <a:t>ยัง </a:t>
            </a:r>
            <a:r>
              <a:rPr lang="en-US" sz="1600" dirty="0" smtClean="0"/>
              <a:t>server </a:t>
            </a:r>
            <a:r>
              <a:rPr lang="th-TH" sz="1600" dirty="0" smtClean="0"/>
              <a:t>ของ </a:t>
            </a:r>
            <a:r>
              <a:rPr lang="en-US" sz="1600" dirty="0" smtClean="0"/>
              <a:t>Apple)</a:t>
            </a:r>
            <a:r>
              <a:rPr lang="th-TH" sz="1600" dirty="0" smtClean="0"/>
              <a:t> จากจุดที่ </a:t>
            </a:r>
            <a:r>
              <a:rPr lang="en-US" sz="1600" dirty="0" smtClean="0"/>
              <a:t>user </a:t>
            </a:r>
            <a:r>
              <a:rPr lang="th-TH" sz="1600" dirty="0" smtClean="0"/>
              <a:t>อยู่ไปยังจุดที่เลือก</a:t>
            </a:r>
            <a:endParaRPr lang="en-US" sz="16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1472" y="2521207"/>
            <a:ext cx="811004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btnCallOutTapped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:(id)sender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  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removeOverlays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: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self.map.overlays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;  </a:t>
            </a:r>
            <a:r>
              <a:rPr lang="en-US" sz="1100" dirty="0" smtClean="0">
                <a:solidFill>
                  <a:schemeClr val="tx1">
                    <a:lumMod val="65000"/>
                  </a:schemeClr>
                </a:solidFill>
                <a:latin typeface="Menlo Regular"/>
                <a:cs typeface="Menlo Regular"/>
              </a:rPr>
              <a:t>// </a:t>
            </a:r>
            <a:r>
              <a:rPr lang="th-TH" sz="1100" dirty="0" smtClean="0">
                <a:solidFill>
                  <a:schemeClr val="tx1">
                    <a:lumMod val="65000"/>
                  </a:schemeClr>
                </a:solidFill>
                <a:latin typeface="Menlo Regular"/>
                <a:cs typeface="Menlo Regular"/>
              </a:rPr>
              <a:t>ลบ </a:t>
            </a:r>
            <a:r>
              <a:rPr lang="en-US" sz="1100" dirty="0" smtClean="0">
                <a:solidFill>
                  <a:schemeClr val="tx1">
                    <a:lumMod val="65000"/>
                  </a:schemeClr>
                </a:solidFill>
                <a:latin typeface="Menlo Regular"/>
                <a:cs typeface="Menlo Regular"/>
              </a:rPr>
              <a:t>overlay </a:t>
            </a:r>
            <a:r>
              <a:rPr lang="th-TH" sz="1100" dirty="0" smtClean="0">
                <a:solidFill>
                  <a:schemeClr val="tx1">
                    <a:lumMod val="65000"/>
                  </a:schemeClr>
                </a:solidFill>
                <a:latin typeface="Menlo Regular"/>
                <a:cs typeface="Menlo Regular"/>
              </a:rPr>
              <a:t>เก่าออก</a:t>
            </a:r>
          </a:p>
          <a:p>
            <a:endParaRPr lang="en-US" sz="1100" dirty="0">
              <a:solidFill>
                <a:schemeClr val="tx1">
                  <a:lumMod val="65000"/>
                </a:schemeClr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MKDirectionsRequest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*request = [[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MKDirectionsRequest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init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request.source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MKMapItem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mapItemForCurrentLocation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MKPlacemark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placemark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MKPlacemark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endParaRPr lang="en-US" sz="11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			</a:t>
            </a:r>
            <a:r>
              <a:rPr lang="en-US" sz="11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initWithCoordinate:self.selectedAnnotation.coordinate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addressDictionary:nil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MKMapItem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 destination = [[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MKMapItem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initWithPlacemark:placemark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[destination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setName:self.selectedAnnotation.title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request.destination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destination;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request.requestsAlternateRoutes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NO;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MKDirections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*directions = [[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MKDirections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initWithRequest:request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[directions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calculateDirectionsWithCompletionHandler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: ^(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MKDirectionsResponse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*response, </a:t>
            </a:r>
            <a:endParaRPr lang="en-US" sz="11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            </a:t>
            </a:r>
            <a:r>
              <a:rPr lang="en-US" sz="11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NSError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*error)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{        </a:t>
            </a:r>
            <a:endParaRPr lang="en-US" sz="11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    for (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MKRoute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 route in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response.routes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        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self.map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addOverlay:route.polyline</a:t>
            </a:r>
            <a:endParaRPr lang="en-US" sz="11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level:MKOverlayLevelAboveRoads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}];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356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Render Direction (5/5)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th-TH" sz="1600" dirty="0" smtClean="0"/>
              <a:t>เพิ่ม </a:t>
            </a:r>
            <a:r>
              <a:rPr lang="en-US" sz="1600" dirty="0" smtClean="0"/>
              <a:t>method </a:t>
            </a:r>
            <a:r>
              <a:rPr lang="th-TH" sz="1600" dirty="0" smtClean="0"/>
              <a:t>ชื่อ </a:t>
            </a:r>
            <a:r>
              <a:rPr lang="en-US" sz="1600" dirty="0" smtClean="0"/>
              <a:t>“</a:t>
            </a:r>
            <a:r>
              <a:rPr lang="en-US" sz="1600" dirty="0" err="1" smtClean="0"/>
              <a:t>mapView:rendererForOverlay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เพื่อวาดเส้นทางลงบน </a:t>
            </a:r>
            <a:r>
              <a:rPr lang="en-US" sz="1600" dirty="0" smtClean="0"/>
              <a:t>map</a:t>
            </a:r>
          </a:p>
          <a:p>
            <a:pPr>
              <a:buFont typeface="+mj-lt"/>
              <a:buAutoNum type="arabicPeriod" startAt="4"/>
            </a:pPr>
            <a:endParaRPr lang="en-US" sz="1100" dirty="0"/>
          </a:p>
          <a:p>
            <a:pPr>
              <a:buFont typeface="+mj-lt"/>
              <a:buAutoNum type="arabicPeriod" startAt="4"/>
            </a:pPr>
            <a:endParaRPr lang="en-US" sz="1100" dirty="0" smtClean="0"/>
          </a:p>
          <a:p>
            <a:pPr>
              <a:buFont typeface="+mj-lt"/>
              <a:buAutoNum type="arabicPeriod" startAt="4"/>
            </a:pPr>
            <a:endParaRPr lang="en-US" sz="1100" dirty="0"/>
          </a:p>
          <a:p>
            <a:pPr>
              <a:buFont typeface="+mj-lt"/>
              <a:buAutoNum type="arabicPeriod" startAt="4"/>
            </a:pPr>
            <a:endParaRPr lang="en-US" sz="1100" dirty="0" smtClean="0"/>
          </a:p>
          <a:p>
            <a:pPr>
              <a:buFont typeface="+mj-lt"/>
              <a:buAutoNum type="arabicPeriod" startAt="4"/>
            </a:pPr>
            <a:endParaRPr lang="en-US" sz="1600" dirty="0"/>
          </a:p>
          <a:p>
            <a:pPr>
              <a:buFont typeface="+mj-lt"/>
              <a:buAutoNum type="arabicPeriod" startAt="4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โปรแกรมเพื่อดูผลลัพธ์</a:t>
            </a:r>
            <a:endParaRPr lang="en-US" sz="16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1472" y="2363875"/>
            <a:ext cx="773215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MKOverlayRenderer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MKMapView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mapView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endParaRPr lang="en-US" sz="11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  <a:r>
              <a:rPr lang="en-US" sz="11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rendererForOverlay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:(id &lt;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MKOverlay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&gt;)overlay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  </a:t>
            </a:r>
            <a:r>
              <a:rPr lang="en-US" sz="11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MKPolylineRenderer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*renderer = 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/>
            </a:r>
            <a:b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</a:b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[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MKPolylineRenderer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initWithOverlay:overlay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renderer.strokeColor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[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UIColor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blueColor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renderer.lineWidth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6.0;</a:t>
            </a:r>
          </a:p>
          <a:p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 err="1">
                <a:solidFill>
                  <a:srgbClr val="FFFF00"/>
                </a:solidFill>
                <a:latin typeface="Menlo Regular"/>
                <a:cs typeface="Menlo Regular"/>
              </a:rPr>
              <a:t>renderer.alpha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 = 0.5;</a:t>
            </a:r>
          </a:p>
          <a:p>
            <a:endParaRPr lang="en-US" sz="11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dirty="0">
                <a:solidFill>
                  <a:srgbClr val="FFFF00"/>
                </a:solidFill>
                <a:latin typeface="Menlo Regular"/>
                <a:cs typeface="Menlo Regular"/>
              </a:rPr>
              <a:t>return renderer</a:t>
            </a:r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100" dirty="0">
              <a:solidFill>
                <a:srgbClr val="FFFF0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281" y="2618457"/>
            <a:ext cx="2119344" cy="3907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795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Lab 6-6 : Background Update (1/8)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400" dirty="0" smtClean="0"/>
              <a:t>วัตถุประสงค์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iOS App </a:t>
            </a:r>
            <a:r>
              <a:rPr lang="th-TH" dirty="0" smtClean="0"/>
              <a:t>เพื่อให้ </a:t>
            </a:r>
            <a:r>
              <a:rPr lang="en-US" dirty="0" smtClean="0"/>
              <a:t>App </a:t>
            </a:r>
            <a:r>
              <a:rPr lang="th-TH" dirty="0" smtClean="0"/>
              <a:t>คอยอ่านค่าตำแหน่งของ </a:t>
            </a:r>
            <a:r>
              <a:rPr lang="en-US" dirty="0" smtClean="0"/>
              <a:t>user </a:t>
            </a:r>
            <a:r>
              <a:rPr lang="th-TH" dirty="0" smtClean="0"/>
              <a:t>และให้ แสดง </a:t>
            </a:r>
            <a:r>
              <a:rPr lang="en-US" dirty="0" smtClean="0"/>
              <a:t>promotion (Alert) </a:t>
            </a:r>
            <a:r>
              <a:rPr lang="th-TH" dirty="0" smtClean="0"/>
              <a:t>เมื่อตำแหน่งของ </a:t>
            </a:r>
            <a:r>
              <a:rPr lang="en-US" dirty="0" smtClean="0"/>
              <a:t>user </a:t>
            </a:r>
            <a:r>
              <a:rPr lang="th-TH" dirty="0" smtClean="0"/>
              <a:t>เข้าใกล้สถานที่ใดๆ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th-TH" sz="2400" dirty="0" smtClean="0"/>
              <a:t>ขั้นตอน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</a:t>
            </a:r>
            <a:r>
              <a:rPr lang="en-US" dirty="0" smtClean="0"/>
              <a:t> Object </a:t>
            </a:r>
            <a:r>
              <a:rPr lang="th-TH" dirty="0" smtClean="0"/>
              <a:t>ของ </a:t>
            </a:r>
            <a:r>
              <a:rPr lang="en-US" dirty="0" smtClean="0"/>
              <a:t>class Location Manager </a:t>
            </a:r>
            <a:r>
              <a:rPr lang="th-TH" dirty="0" smtClean="0"/>
              <a:t>เพื่อใช้ </a:t>
            </a:r>
            <a:r>
              <a:rPr lang="en-US" dirty="0" smtClean="0"/>
              <a:t>track </a:t>
            </a:r>
            <a:r>
              <a:rPr lang="th-TH" dirty="0" smtClean="0"/>
              <a:t>ตำแหน่งของ </a:t>
            </a:r>
            <a:r>
              <a:rPr lang="en-US" dirty="0" smtClean="0"/>
              <a:t>user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code </a:t>
            </a:r>
            <a:r>
              <a:rPr lang="th-TH" dirty="0" smtClean="0"/>
              <a:t>เพื่อเช็คว่าระยะทางเข้าใกล้กว่าที่กำหนด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Download promotion </a:t>
            </a:r>
            <a:r>
              <a:rPr lang="th-TH" dirty="0" smtClean="0"/>
              <a:t>มาจาก </a:t>
            </a:r>
            <a:r>
              <a:rPr lang="en-US" dirty="0" smtClean="0"/>
              <a:t>server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Alert promotion </a:t>
            </a:r>
            <a:r>
              <a:rPr lang="th-TH" dirty="0" smtClean="0"/>
              <a:t>ที่ </a:t>
            </a:r>
            <a:r>
              <a:rPr lang="en-US" dirty="0" smtClean="0"/>
              <a:t>download </a:t>
            </a:r>
            <a:r>
              <a:rPr lang="th-TH" dirty="0" smtClean="0"/>
              <a:t>มาจาก </a:t>
            </a:r>
            <a:r>
              <a:rPr lang="en-US" dirty="0" smtClean="0"/>
              <a:t>server</a:t>
            </a:r>
            <a:endParaRPr lang="th-TH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68606" y="6286403"/>
            <a:ext cx="3667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Note: </a:t>
            </a:r>
            <a:r>
              <a:rPr lang="th-TH" sz="1400" i="1" dirty="0" smtClean="0">
                <a:solidFill>
                  <a:schemeClr val="tx1">
                    <a:lumMod val="65000"/>
                  </a:schemeClr>
                </a:solidFill>
              </a:rPr>
              <a:t>อ่าน </a:t>
            </a:r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“App in the Real World” </a:t>
            </a:r>
            <a:r>
              <a:rPr lang="th-TH" sz="1400" i="1" dirty="0" smtClean="0">
                <a:solidFill>
                  <a:schemeClr val="tx1">
                    <a:lumMod val="65000"/>
                  </a:schemeClr>
                </a:solidFill>
              </a:rPr>
              <a:t>ท้าย </a:t>
            </a:r>
            <a:r>
              <a:rPr lang="en-US" sz="1400" i="1" dirty="0" smtClean="0">
                <a:solidFill>
                  <a:schemeClr val="tx1">
                    <a:lumMod val="65000"/>
                  </a:schemeClr>
                </a:solidFill>
              </a:rPr>
              <a:t>lab </a:t>
            </a:r>
            <a:r>
              <a:rPr lang="th-TH" sz="1400" i="1" dirty="0" smtClean="0">
                <a:solidFill>
                  <a:schemeClr val="tx1">
                    <a:lumMod val="65000"/>
                  </a:schemeClr>
                </a:solidFill>
              </a:rPr>
              <a:t>ด้วย</a:t>
            </a:r>
            <a:endParaRPr lang="en-US" sz="1400" i="1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6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Setting –</a:t>
            </a:r>
            <a:br>
              <a:rPr lang="en-US" sz="3600" dirty="0" smtClean="0"/>
            </a:br>
            <a:r>
              <a:rPr lang="en-US" sz="3600" dirty="0" smtClean="0"/>
              <a:t>Enable Background Modes (2/8)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82798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root </a:t>
            </a:r>
            <a:r>
              <a:rPr lang="th-TH" sz="1800" dirty="0" smtClean="0"/>
              <a:t>ของ </a:t>
            </a:r>
            <a:r>
              <a:rPr lang="en-US" sz="1800" dirty="0" smtClean="0"/>
              <a:t>project </a:t>
            </a:r>
            <a:r>
              <a:rPr lang="th-TH" sz="1800" dirty="0" smtClean="0"/>
              <a:t>ใน </a:t>
            </a:r>
            <a:r>
              <a:rPr lang="en-US" sz="1800" dirty="0" smtClean="0"/>
              <a:t>Navigation Pane </a:t>
            </a:r>
            <a:r>
              <a:rPr lang="th-TH" sz="1800" dirty="0" smtClean="0"/>
              <a:t>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“Capabilities”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“Background Modes” </a:t>
            </a:r>
            <a:r>
              <a:rPr lang="th-TH" sz="1800" dirty="0" smtClean="0"/>
              <a:t>เป็น </a:t>
            </a:r>
            <a:r>
              <a:rPr lang="en-US" sz="1800" dirty="0" smtClean="0"/>
              <a:t>On </a:t>
            </a:r>
            <a:r>
              <a:rPr lang="th-TH" sz="1800" dirty="0" smtClean="0"/>
              <a:t>และเลือก </a:t>
            </a:r>
            <a:r>
              <a:rPr lang="en-US" sz="1800" dirty="0" smtClean="0"/>
              <a:t>“Location updates”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40914"/>
            <a:ext cx="8020141" cy="3416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25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Add Property (3/</a:t>
            </a:r>
            <a:r>
              <a:rPr lang="en-US" sz="4000" dirty="0"/>
              <a:t>8</a:t>
            </a:r>
            <a:r>
              <a:rPr lang="en-US" sz="4000" dirty="0" smtClean="0"/>
              <a:t>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“ViewController.h”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property “</a:t>
            </a:r>
            <a:r>
              <a:rPr lang="en-US" sz="1800" dirty="0" err="1" smtClean="0"/>
              <a:t>locationManager</a:t>
            </a:r>
            <a:r>
              <a:rPr lang="en-US" sz="1800" dirty="0" smtClean="0"/>
              <a:t>” </a:t>
            </a:r>
            <a:r>
              <a:rPr lang="th-TH" sz="1800" dirty="0" smtClean="0"/>
              <a:t>และ </a:t>
            </a:r>
            <a:r>
              <a:rPr lang="en-US" sz="1800" dirty="0" smtClean="0"/>
              <a:t>import </a:t>
            </a:r>
            <a:r>
              <a:rPr lang="en-US" sz="1800" dirty="0" err="1" smtClean="0"/>
              <a:t>CoreLocation</a:t>
            </a:r>
            <a:r>
              <a:rPr lang="en-US" sz="1800" dirty="0" smtClean="0"/>
              <a:t> </a:t>
            </a:r>
            <a:r>
              <a:rPr lang="th-TH" sz="1800" dirty="0" smtClean="0"/>
              <a:t>เพื่อ </a:t>
            </a:r>
            <a:r>
              <a:rPr lang="en-US" sz="1800" dirty="0" smtClean="0"/>
              <a:t>track </a:t>
            </a:r>
            <a:r>
              <a:rPr lang="th-TH" sz="1800" dirty="0" smtClean="0"/>
              <a:t>ตำแหน่งของ </a:t>
            </a:r>
            <a:r>
              <a:rPr lang="en-US" sz="1800" dirty="0" smtClean="0"/>
              <a:t>user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3470" y="2747388"/>
            <a:ext cx="733942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#import &lt;</a:t>
            </a:r>
            <a:r>
              <a:rPr lang="en-US" sz="1100" dirty="0" err="1">
                <a:latin typeface="Menlo Regular"/>
                <a:cs typeface="Menlo Regular"/>
              </a:rPr>
              <a:t>UIKit</a:t>
            </a:r>
            <a:r>
              <a:rPr lang="en-US" sz="1100" dirty="0">
                <a:latin typeface="Menlo Regular"/>
                <a:cs typeface="Menlo Regular"/>
              </a:rPr>
              <a:t>/</a:t>
            </a:r>
            <a:r>
              <a:rPr lang="en-US" sz="1100" dirty="0" err="1">
                <a:latin typeface="Menlo Regular"/>
                <a:cs typeface="Menlo Regular"/>
              </a:rPr>
              <a:t>UIKit.h</a:t>
            </a:r>
            <a:r>
              <a:rPr lang="en-US" sz="1100" dirty="0">
                <a:latin typeface="Menlo Regular"/>
                <a:cs typeface="Menlo Regular"/>
              </a:rPr>
              <a:t>&gt;</a:t>
            </a:r>
          </a:p>
          <a:p>
            <a:r>
              <a:rPr lang="en-US" sz="1100" dirty="0">
                <a:latin typeface="Menlo Regular"/>
                <a:cs typeface="Menlo Regular"/>
              </a:rPr>
              <a:t>#import "</a:t>
            </a:r>
            <a:r>
              <a:rPr lang="en-US" sz="1100" dirty="0" err="1">
                <a:latin typeface="Menlo Regular"/>
                <a:cs typeface="Menlo Regular"/>
              </a:rPr>
              <a:t>SettingsViewController.h</a:t>
            </a:r>
            <a:r>
              <a:rPr lang="en-US" sz="1100" dirty="0">
                <a:latin typeface="Menlo Regular"/>
                <a:cs typeface="Menlo Regular"/>
              </a:rPr>
              <a:t>"</a:t>
            </a:r>
          </a:p>
          <a:p>
            <a:r>
              <a:rPr lang="en-US" sz="1100" dirty="0">
                <a:latin typeface="Menlo Regular"/>
                <a:cs typeface="Menlo Regular"/>
              </a:rPr>
              <a:t>#import "</a:t>
            </a:r>
            <a:r>
              <a:rPr lang="en-US" sz="1100" dirty="0" err="1" smtClean="0">
                <a:latin typeface="Menlo Regular"/>
                <a:cs typeface="Menlo Regular"/>
              </a:rPr>
              <a:t>LocationAnnotation.h</a:t>
            </a:r>
            <a:r>
              <a:rPr lang="en-US" sz="1100" dirty="0" smtClean="0">
                <a:latin typeface="Menlo Regular"/>
                <a:cs typeface="Menlo Regular"/>
              </a:rPr>
              <a:t>”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#import &lt;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CoreLocation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/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CoreLocation.h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@interface ViewController : UIViewController </a:t>
            </a:r>
            <a:r>
              <a:rPr lang="en-US" sz="1100" dirty="0" smtClean="0">
                <a:latin typeface="Menlo Regular"/>
                <a:cs typeface="Menlo Regular"/>
              </a:rPr>
              <a:t/>
            </a:r>
            <a:br>
              <a:rPr lang="en-US" sz="1100" dirty="0" smtClean="0">
                <a:latin typeface="Menlo Regular"/>
                <a:cs typeface="Menlo Regular"/>
              </a:rPr>
            </a:br>
            <a:r>
              <a:rPr lang="en-US" sz="1100" dirty="0" smtClean="0">
                <a:latin typeface="Menlo Regular"/>
                <a:cs typeface="Menlo Regular"/>
              </a:rPr>
              <a:t>    &lt;</a:t>
            </a:r>
            <a:r>
              <a:rPr lang="en-US" sz="1100" dirty="0" err="1">
                <a:latin typeface="Menlo Regular"/>
                <a:cs typeface="Menlo Regular"/>
              </a:rPr>
              <a:t>SettingsViewControllerDelegate</a:t>
            </a:r>
            <a:r>
              <a:rPr lang="en-US" sz="1100" dirty="0">
                <a:latin typeface="Menlo Regular"/>
                <a:cs typeface="Menlo Regular"/>
              </a:rPr>
              <a:t>, </a:t>
            </a:r>
            <a:r>
              <a:rPr lang="en-US" sz="1100" dirty="0" err="1">
                <a:latin typeface="Menlo Regular"/>
                <a:cs typeface="Menlo Regular"/>
              </a:rPr>
              <a:t>MKMapViewDelegate</a:t>
            </a:r>
            <a:r>
              <a:rPr lang="en-US" sz="1100" dirty="0">
                <a:latin typeface="Menlo Regular"/>
                <a:cs typeface="Menlo Regular"/>
              </a:rPr>
              <a:t>, </a:t>
            </a:r>
            <a:r>
              <a:rPr lang="en-US" sz="1100" dirty="0" err="1" smtClean="0">
                <a:latin typeface="Menlo Regular"/>
                <a:cs typeface="Menlo Regular"/>
              </a:rPr>
              <a:t>UIActionSheetDelegate</a:t>
            </a:r>
            <a:r>
              <a:rPr lang="en-US" sz="1100" dirty="0" smtClean="0">
                <a:latin typeface="Menlo Regular"/>
                <a:cs typeface="Menlo Regular"/>
              </a:rPr>
              <a:t>, </a:t>
            </a:r>
            <a:br>
              <a:rPr lang="en-US" sz="1100" dirty="0" smtClean="0">
                <a:latin typeface="Menlo Regular"/>
                <a:cs typeface="Menlo Regular"/>
              </a:rPr>
            </a:br>
            <a:r>
              <a:rPr lang="en-US" sz="1100" dirty="0" smtClean="0">
                <a:latin typeface="Menlo Regular"/>
                <a:cs typeface="Menlo Regular"/>
              </a:rPr>
              <a:t>    </a:t>
            </a:r>
            <a:r>
              <a:rPr lang="en-US" sz="1100" dirty="0"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CLLocationManagerDelegate</a:t>
            </a:r>
            <a:r>
              <a:rPr lang="en-US" sz="1100" dirty="0">
                <a:latin typeface="Menlo Regular"/>
                <a:cs typeface="Menlo Regular"/>
              </a:rPr>
              <a:t>&gt;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@property (</a:t>
            </a:r>
            <a:r>
              <a:rPr lang="en-US" sz="1100" dirty="0" err="1">
                <a:latin typeface="Menlo Regular"/>
                <a:cs typeface="Menlo Regular"/>
              </a:rPr>
              <a:t>nonatomic</a:t>
            </a:r>
            <a:r>
              <a:rPr lang="en-US" sz="1100" dirty="0">
                <a:latin typeface="Menlo Regular"/>
                <a:cs typeface="Menlo Regular"/>
              </a:rPr>
              <a:t>, strong) </a:t>
            </a:r>
            <a:r>
              <a:rPr lang="en-US" sz="1100" dirty="0" err="1">
                <a:latin typeface="Menlo Regular"/>
                <a:cs typeface="Menlo Regular"/>
              </a:rPr>
              <a:t>NSMutableArray</a:t>
            </a:r>
            <a:r>
              <a:rPr lang="en-US" sz="1100" dirty="0">
                <a:latin typeface="Menlo Regular"/>
                <a:cs typeface="Menlo Regular"/>
              </a:rPr>
              <a:t> * places;</a:t>
            </a:r>
          </a:p>
          <a:p>
            <a:r>
              <a:rPr lang="en-US" sz="1100" dirty="0">
                <a:latin typeface="Menlo Regular"/>
                <a:cs typeface="Menlo Regular"/>
              </a:rPr>
              <a:t>@property (weak, </a:t>
            </a:r>
            <a:r>
              <a:rPr lang="en-US" sz="1100" dirty="0" err="1">
                <a:latin typeface="Menlo Regular"/>
                <a:cs typeface="Menlo Regular"/>
              </a:rPr>
              <a:t>nonatomic</a:t>
            </a:r>
            <a:r>
              <a:rPr lang="en-US" sz="1100" dirty="0">
                <a:latin typeface="Menlo Regular"/>
                <a:cs typeface="Menlo Regular"/>
              </a:rPr>
              <a:t>) IBOutlet </a:t>
            </a:r>
            <a:r>
              <a:rPr lang="en-US" sz="1100" dirty="0" err="1">
                <a:latin typeface="Menlo Regular"/>
                <a:cs typeface="Menlo Regular"/>
              </a:rPr>
              <a:t>MKMapView</a:t>
            </a:r>
            <a:r>
              <a:rPr lang="en-US" sz="1100" dirty="0">
                <a:latin typeface="Menlo Regular"/>
                <a:cs typeface="Menlo Regular"/>
              </a:rPr>
              <a:t> *map;</a:t>
            </a:r>
          </a:p>
          <a:p>
            <a:r>
              <a:rPr lang="en-US" sz="1100" dirty="0">
                <a:latin typeface="Menlo Regular"/>
                <a:cs typeface="Menlo Regular"/>
              </a:rPr>
              <a:t>@property (</a:t>
            </a:r>
            <a:r>
              <a:rPr lang="en-US" sz="1100" dirty="0" err="1">
                <a:latin typeface="Menlo Regular"/>
                <a:cs typeface="Menlo Regular"/>
              </a:rPr>
              <a:t>nonatomic</a:t>
            </a:r>
            <a:r>
              <a:rPr lang="en-US" sz="1100" dirty="0">
                <a:latin typeface="Menlo Regular"/>
                <a:cs typeface="Menlo Regular"/>
              </a:rPr>
              <a:t>, weak) </a:t>
            </a:r>
            <a:r>
              <a:rPr lang="en-US" sz="1100" dirty="0" err="1">
                <a:latin typeface="Menlo Regular"/>
                <a:cs typeface="Menlo Regular"/>
              </a:rPr>
              <a:t>LocationAnnotation</a:t>
            </a:r>
            <a:r>
              <a:rPr lang="en-US" sz="1100" dirty="0">
                <a:latin typeface="Menlo Regular"/>
                <a:cs typeface="Menlo Regular"/>
              </a:rPr>
              <a:t> * </a:t>
            </a:r>
            <a:r>
              <a:rPr lang="en-US" sz="1100" dirty="0" err="1">
                <a:latin typeface="Menlo Regular"/>
                <a:cs typeface="Menlo Regular"/>
              </a:rPr>
              <a:t>selectedAnnotation</a:t>
            </a:r>
            <a:r>
              <a:rPr lang="en-US" sz="1100" dirty="0"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, strong)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CLLocationManager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locationManager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  <a:endParaRPr lang="th-TH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@property (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int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interval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- (IBAction)</a:t>
            </a:r>
            <a:r>
              <a:rPr lang="en-US" sz="1100" dirty="0" err="1">
                <a:latin typeface="Menlo Regular"/>
                <a:cs typeface="Menlo Regular"/>
              </a:rPr>
              <a:t>btnActionTapped</a:t>
            </a:r>
            <a:r>
              <a:rPr lang="en-US" sz="1100" dirty="0">
                <a:latin typeface="Menlo Regular"/>
                <a:cs typeface="Menlo Regular"/>
              </a:rPr>
              <a:t>:(id)sender;</a:t>
            </a:r>
          </a:p>
          <a:p>
            <a:r>
              <a:rPr lang="en-US" sz="1100" dirty="0">
                <a:latin typeface="Menlo Regular"/>
                <a:cs typeface="Menlo Regular"/>
              </a:rPr>
              <a:t>- (IBAction)</a:t>
            </a:r>
            <a:r>
              <a:rPr lang="en-US" sz="1100" dirty="0" err="1">
                <a:latin typeface="Menlo Regular"/>
                <a:cs typeface="Menlo Regular"/>
              </a:rPr>
              <a:t>btnSelfLocationTapped</a:t>
            </a:r>
            <a:r>
              <a:rPr lang="en-US" sz="1100" dirty="0">
                <a:latin typeface="Menlo Regular"/>
                <a:cs typeface="Menlo Regular"/>
              </a:rPr>
              <a:t>:(id)sender;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- (void)</a:t>
            </a:r>
            <a:r>
              <a:rPr lang="en-US" sz="1100" dirty="0" err="1">
                <a:latin typeface="Menlo Regular"/>
                <a:cs typeface="Menlo Regular"/>
              </a:rPr>
              <a:t>getPlaceFromServer</a:t>
            </a:r>
            <a:r>
              <a:rPr lang="en-US" sz="1100" dirty="0">
                <a:latin typeface="Menlo Regular"/>
                <a:cs typeface="Menlo Regular"/>
              </a:rPr>
              <a:t>;</a:t>
            </a:r>
          </a:p>
          <a:p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@end</a:t>
            </a:r>
          </a:p>
        </p:txBody>
      </p:sp>
    </p:spTree>
    <p:extLst>
      <p:ext uri="{BB962C8B-B14F-4D97-AF65-F5344CB8AC3E}">
        <p14:creationId xmlns:p14="http://schemas.microsoft.com/office/powerpoint/2010/main" val="318298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Lab 1-6 : Start Web Server (1/2)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4020148" cy="425702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th-TH" sz="1800" dirty="0" smtClean="0"/>
              <a:t>เปิดโปรแกรม </a:t>
            </a:r>
            <a:r>
              <a:rPr lang="en-US" sz="1800" dirty="0" smtClean="0"/>
              <a:t>Terminal </a:t>
            </a:r>
            <a:r>
              <a:rPr lang="th-TH" sz="1800" dirty="0" smtClean="0"/>
              <a:t>โดย </a:t>
            </a: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Spotlight </a:t>
            </a:r>
            <a:r>
              <a:rPr lang="th-TH" sz="1800" dirty="0" smtClean="0"/>
              <a:t>แล้วพิมพ์ </a:t>
            </a:r>
            <a:r>
              <a:rPr lang="en-US" sz="1800" dirty="0" smtClean="0"/>
              <a:t>Terminal </a:t>
            </a:r>
            <a:r>
              <a:rPr lang="th-TH" sz="1800" dirty="0" smtClean="0"/>
              <a:t>ในช่อง </a:t>
            </a:r>
            <a:r>
              <a:rPr lang="en-US" sz="1800" dirty="0" smtClean="0"/>
              <a:t>search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th-TH" sz="1800" dirty="0" smtClean="0"/>
              <a:t>จาก </a:t>
            </a:r>
            <a:r>
              <a:rPr lang="en-US" sz="1800" dirty="0" smtClean="0"/>
              <a:t>Terminal </a:t>
            </a:r>
            <a:r>
              <a:rPr lang="th-TH" sz="1800" dirty="0" smtClean="0"/>
              <a:t>ให้ </a:t>
            </a:r>
            <a:r>
              <a:rPr lang="en-US" sz="1800" dirty="0" smtClean="0"/>
              <a:t>cd </a:t>
            </a:r>
            <a:r>
              <a:rPr lang="th-TH" sz="1800" dirty="0" smtClean="0"/>
              <a:t>ไปที่ </a:t>
            </a:r>
            <a:r>
              <a:rPr lang="en-US" sz="1800" dirty="0" smtClean="0"/>
              <a:t>folder </a:t>
            </a:r>
            <a:br>
              <a:rPr lang="en-US" sz="1800" dirty="0" smtClean="0"/>
            </a:br>
            <a:r>
              <a:rPr lang="en-US" sz="1800" dirty="0" smtClean="0"/>
              <a:t>../Resources/</a:t>
            </a:r>
            <a:r>
              <a:rPr lang="tr-TR" sz="1800" dirty="0" smtClean="0"/>
              <a:t>Day4\ -\ Lab15/</a:t>
            </a:r>
            <a:r>
              <a:rPr lang="tr-TR" sz="1800" dirty="0" err="1" smtClean="0"/>
              <a:t>RESTServer</a:t>
            </a:r>
            <a:r>
              <a:rPr lang="tr-TR" sz="1800" dirty="0" smtClean="0"/>
              <a:t>/ (</a:t>
            </a:r>
            <a:r>
              <a:rPr lang="th-TH" sz="1800" dirty="0" smtClean="0"/>
              <a:t>หรือ </a:t>
            </a:r>
            <a:r>
              <a:rPr lang="en-US" sz="1800" dirty="0" smtClean="0"/>
              <a:t>drag folder Resource </a:t>
            </a:r>
            <a:r>
              <a:rPr lang="th-TH" sz="1800" dirty="0" smtClean="0"/>
              <a:t>แล้ว </a:t>
            </a:r>
            <a:r>
              <a:rPr lang="en-US" sz="1800" dirty="0" smtClean="0"/>
              <a:t>drop </a:t>
            </a:r>
            <a:r>
              <a:rPr lang="th-TH" sz="1800" dirty="0" smtClean="0"/>
              <a:t>ลงบน </a:t>
            </a:r>
            <a:r>
              <a:rPr lang="en-US" sz="1800" dirty="0" smtClean="0"/>
              <a:t>Terminal</a:t>
            </a:r>
            <a:r>
              <a:rPr lang="tr-TR" sz="1800" dirty="0" smtClean="0"/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tr-TR" sz="1800" dirty="0" smtClean="0"/>
              <a:t>Start web server </a:t>
            </a:r>
            <a:r>
              <a:rPr lang="th-TH" sz="1800" dirty="0" smtClean="0"/>
              <a:t>ด้วยคำสั่ง </a:t>
            </a:r>
            <a:r>
              <a:rPr lang="en-US" sz="1800" dirty="0" smtClean="0"/>
              <a:t>./</a:t>
            </a:r>
            <a:r>
              <a:rPr lang="en-US" sz="1800" dirty="0" err="1" smtClean="0"/>
              <a:t>start.sh</a:t>
            </a:r>
            <a:endParaRPr lang="th-TH" sz="1800" dirty="0" smtClean="0"/>
          </a:p>
        </p:txBody>
      </p:sp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38" y="1782290"/>
            <a:ext cx="3557706" cy="1481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38" y="3606113"/>
            <a:ext cx="3889222" cy="28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066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Coding –</a:t>
            </a:r>
            <a:br>
              <a:rPr lang="en-US" sz="3200" dirty="0" smtClean="0"/>
            </a:br>
            <a:r>
              <a:rPr lang="en-US" sz="3200" dirty="0" smtClean="0"/>
              <a:t>Initial Location Manager Object (4/8)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th-TH" sz="1800" dirty="0" smtClean="0"/>
              <a:t>เปิดไฟล์  </a:t>
            </a:r>
            <a:r>
              <a:rPr lang="en-US" sz="1800" dirty="0" smtClean="0"/>
              <a:t>“ViewController.m”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code </a:t>
            </a:r>
            <a:r>
              <a:rPr lang="th-TH" sz="1800" dirty="0" smtClean="0"/>
              <a:t>ใน </a:t>
            </a:r>
            <a:r>
              <a:rPr lang="en-US" sz="1800" dirty="0" err="1" smtClean="0"/>
              <a:t>mathod</a:t>
            </a:r>
            <a:r>
              <a:rPr lang="en-US" sz="1800" dirty="0" smtClean="0"/>
              <a:t> “</a:t>
            </a:r>
            <a:r>
              <a:rPr lang="en-US" sz="1800" dirty="0" err="1" smtClean="0"/>
              <a:t>viewDidLoad</a:t>
            </a:r>
            <a:r>
              <a:rPr lang="en-US" sz="1800" dirty="0" smtClean="0"/>
              <a:t>” </a:t>
            </a:r>
            <a:r>
              <a:rPr lang="th-TH" sz="1800" dirty="0" smtClean="0"/>
              <a:t>เพื่อสร้าง </a:t>
            </a:r>
            <a:r>
              <a:rPr lang="en-US" sz="1800" dirty="0" smtClean="0"/>
              <a:t>object </a:t>
            </a:r>
            <a:r>
              <a:rPr lang="th-TH" sz="1800" dirty="0" smtClean="0"/>
              <a:t>ของ </a:t>
            </a:r>
            <a:r>
              <a:rPr lang="en-US" sz="1800" dirty="0" smtClean="0"/>
              <a:t>Location Manager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27277" y="2635687"/>
            <a:ext cx="7429336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latin typeface="Menlo Regular"/>
                <a:cs typeface="Menlo Regular"/>
              </a:rPr>
              <a:t>- (void)</a:t>
            </a:r>
            <a:r>
              <a:rPr lang="en-US" sz="1100" dirty="0" err="1">
                <a:latin typeface="Menlo Regular"/>
                <a:cs typeface="Menlo Regular"/>
              </a:rPr>
              <a:t>viewDidLoad</a:t>
            </a:r>
            <a:endParaRPr lang="en-US" sz="1100" dirty="0">
              <a:latin typeface="Menlo Regular"/>
              <a:cs typeface="Menlo Regular"/>
            </a:endParaRPr>
          </a:p>
          <a:p>
            <a:r>
              <a:rPr lang="en-US" sz="1100" dirty="0">
                <a:latin typeface="Menlo Regular"/>
                <a:cs typeface="Menlo Regular"/>
              </a:rPr>
              <a:t>{</a:t>
            </a:r>
          </a:p>
          <a:p>
            <a:r>
              <a:rPr lang="en-US" sz="1100" dirty="0">
                <a:latin typeface="Menlo Regular"/>
                <a:cs typeface="Menlo Regular"/>
              </a:rPr>
              <a:t>    [super </a:t>
            </a:r>
            <a:r>
              <a:rPr lang="en-US" sz="1100" dirty="0" err="1">
                <a:latin typeface="Menlo Regular"/>
                <a:cs typeface="Menlo Regular"/>
              </a:rPr>
              <a:t>viewDidLoad</a:t>
            </a:r>
            <a:r>
              <a:rPr lang="en-US" sz="1100" dirty="0">
                <a:latin typeface="Menlo Regular"/>
                <a:cs typeface="Menlo Regular"/>
              </a:rPr>
              <a:t>];</a:t>
            </a:r>
          </a:p>
          <a:p>
            <a:r>
              <a:rPr lang="en-US" sz="1100" dirty="0" smtClean="0">
                <a:latin typeface="Menlo Regular"/>
                <a:cs typeface="Menlo Regular"/>
              </a:rPr>
              <a:t>   </a:t>
            </a:r>
          </a:p>
          <a:p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_interval = 0;</a:t>
            </a:r>
          </a:p>
          <a:p>
            <a:endParaRPr lang="en-US" sz="1100" b="1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  _</a:t>
            </a:r>
            <a:r>
              <a:rPr lang="en-US" sz="1100" b="1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locationManager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= [[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CLLocationManager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init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_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locationManager.desiredAccuracy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kCLLocationAccuracyBest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_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locationManager.delegate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= self</a:t>
            </a:r>
            <a:r>
              <a:rPr lang="en-US" sz="1100" b="1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100" b="1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   [_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locationManager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100" b="1" dirty="0" err="1">
                <a:solidFill>
                  <a:srgbClr val="FFFF00"/>
                </a:solidFill>
                <a:latin typeface="Menlo Regular"/>
                <a:cs typeface="Menlo Regular"/>
              </a:rPr>
              <a:t>startUpdatingLocation</a:t>
            </a:r>
            <a:r>
              <a:rPr lang="en-US" sz="11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  <a:r>
              <a:rPr lang="en-US" sz="1100" dirty="0" err="1">
                <a:latin typeface="Menlo Regular"/>
                <a:cs typeface="Menlo Regular"/>
              </a:rPr>
              <a:t>self.places</a:t>
            </a:r>
            <a:r>
              <a:rPr lang="en-US" sz="1100" dirty="0">
                <a:latin typeface="Menlo Regular"/>
                <a:cs typeface="Menlo Regular"/>
              </a:rPr>
              <a:t> = [[</a:t>
            </a:r>
            <a:r>
              <a:rPr lang="en-US" sz="1100" dirty="0" err="1">
                <a:latin typeface="Menlo Regular"/>
                <a:cs typeface="Menlo Regular"/>
              </a:rPr>
              <a:t>NSMutableArray</a:t>
            </a:r>
            <a:r>
              <a:rPr lang="en-US" sz="1100" dirty="0">
                <a:latin typeface="Menlo Regular"/>
                <a:cs typeface="Menlo Regular"/>
              </a:rPr>
              <a:t> </a:t>
            </a:r>
            <a:r>
              <a:rPr lang="en-US" sz="1100" dirty="0" err="1">
                <a:latin typeface="Menlo Regular"/>
                <a:cs typeface="Menlo Regular"/>
              </a:rPr>
              <a:t>alloc</a:t>
            </a:r>
            <a:r>
              <a:rPr lang="en-US" sz="1100" dirty="0">
                <a:latin typeface="Menlo Regular"/>
                <a:cs typeface="Menlo Regular"/>
              </a:rPr>
              <a:t>] </a:t>
            </a:r>
            <a:r>
              <a:rPr lang="en-US" sz="1100" dirty="0" err="1">
                <a:latin typeface="Menlo Regular"/>
                <a:cs typeface="Menlo Regular"/>
              </a:rPr>
              <a:t>init</a:t>
            </a:r>
            <a:r>
              <a:rPr lang="en-US" sz="1100" dirty="0"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  <a:r>
              <a:rPr lang="en-US" sz="1100" dirty="0" err="1">
                <a:latin typeface="Menlo Regular"/>
                <a:cs typeface="Menlo Regular"/>
              </a:rPr>
              <a:t>self.map.delegate</a:t>
            </a:r>
            <a:r>
              <a:rPr lang="en-US" sz="1100" dirty="0">
                <a:latin typeface="Menlo Regular"/>
                <a:cs typeface="Menlo Regular"/>
              </a:rPr>
              <a:t> = self;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latin typeface="Menlo Regular"/>
                <a:cs typeface="Menlo Regular"/>
              </a:rPr>
              <a:t>    [self </a:t>
            </a:r>
            <a:r>
              <a:rPr lang="en-US" sz="1100" dirty="0" err="1">
                <a:latin typeface="Menlo Regular"/>
                <a:cs typeface="Menlo Regular"/>
              </a:rPr>
              <a:t>getPlaceFromServer</a:t>
            </a:r>
            <a:r>
              <a:rPr lang="en-US" sz="1100" dirty="0">
                <a:latin typeface="Menlo Regular"/>
                <a:cs typeface="Menlo Regular"/>
              </a:rPr>
              <a:t>];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</a:p>
          <a:p>
            <a:r>
              <a:rPr lang="en-US" sz="1100" dirty="0">
                <a:latin typeface="Menlo Regular"/>
                <a:cs typeface="Menlo Regular"/>
              </a:rPr>
              <a:t>    </a:t>
            </a:r>
            <a:r>
              <a:rPr lang="en-US" sz="1100" dirty="0" err="1">
                <a:latin typeface="Menlo Regular"/>
                <a:cs typeface="Menlo Regular"/>
              </a:rPr>
              <a:t>self.firstRouteIsRendered</a:t>
            </a:r>
            <a:r>
              <a:rPr lang="en-US" sz="1100" dirty="0">
                <a:latin typeface="Menlo Regular"/>
                <a:cs typeface="Menlo Regular"/>
              </a:rPr>
              <a:t> = NO;</a:t>
            </a:r>
          </a:p>
          <a:p>
            <a:r>
              <a:rPr lang="en-US" sz="1100" dirty="0"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047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Coding –</a:t>
            </a:r>
            <a:br>
              <a:rPr lang="en-US" sz="3600" dirty="0" smtClean="0"/>
            </a:br>
            <a:r>
              <a:rPr lang="en-US" sz="3600" dirty="0" smtClean="0"/>
              <a:t>Check Location Distance (5/8)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730" y="1633143"/>
            <a:ext cx="8639208" cy="42570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th-TH" sz="1600" dirty="0" smtClean="0"/>
              <a:t>เพิ่ม </a:t>
            </a:r>
            <a:r>
              <a:rPr lang="en-US" sz="1600" dirty="0" smtClean="0"/>
              <a:t>method </a:t>
            </a:r>
            <a:r>
              <a:rPr lang="th-TH" sz="1600" dirty="0" smtClean="0"/>
              <a:t>ชื่อ </a:t>
            </a:r>
            <a:r>
              <a:rPr lang="en-US" sz="1600" dirty="0" smtClean="0"/>
              <a:t>“</a:t>
            </a:r>
            <a:r>
              <a:rPr lang="en-US" sz="1600" dirty="0" err="1" smtClean="0"/>
              <a:t>locationManager:didUpdateToLocation:fromLocation</a:t>
            </a:r>
            <a:r>
              <a:rPr lang="en-US" sz="1600" dirty="0" smtClean="0"/>
              <a:t>:” </a:t>
            </a:r>
            <a:r>
              <a:rPr lang="th-TH" sz="1600" dirty="0" smtClean="0"/>
              <a:t>เพื่ออ่านค่า </a:t>
            </a:r>
            <a:r>
              <a:rPr lang="en-US" sz="1600" dirty="0" smtClean="0"/>
              <a:t>location </a:t>
            </a:r>
            <a:r>
              <a:rPr lang="th-TH" sz="1600" dirty="0" smtClean="0"/>
              <a:t>ในแต่ละวินาที และเช็คว่าเข้าใกล้ </a:t>
            </a:r>
            <a:r>
              <a:rPr lang="en-US" sz="1600" dirty="0" smtClean="0"/>
              <a:t>location </a:t>
            </a:r>
            <a:r>
              <a:rPr lang="th-TH" sz="1600" dirty="0" smtClean="0"/>
              <a:t>ต่างๆ หรือไม่</a:t>
            </a:r>
            <a:endParaRPr lang="en-US" sz="16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655" y="2330598"/>
            <a:ext cx="854954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void)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locationManager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CLLocationManager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*)manager </a:t>
            </a:r>
            <a:r>
              <a:rPr lang="en-US" sz="10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didUpdateToLocation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newLocation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endParaRPr lang="en-US" sz="10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</a:t>
            </a:r>
            <a:r>
              <a:rPr lang="en-US" sz="10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fromLocation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oldLocation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   if 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self.interval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== 5) { //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ให้เช็คทุกๆ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5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วินาที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self.interval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= 0;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NSArray *places =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self.map.annotations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for 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LocationAnnotation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in places) {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if ([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eachPlace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isKindOfClass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MKUserLocation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class]])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continue;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thisLocation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initWithLatitude:eachPlace.coordinate.latitude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     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longitude:eachPlace.coordinate.longitude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CLLocationDistance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distance = 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newLocation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distanceFromLocation:thisLocation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NSLog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(@"Place: %@, Distance: %f",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eachPlace.title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, distance);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if (distance &lt; 1000)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{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[self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getPromotionAndAlert:eachPlace.placeId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return;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}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}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}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else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self.interval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++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pl-PL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6816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Coding –</a:t>
            </a:r>
            <a:br>
              <a:rPr lang="en-US" sz="3600" dirty="0" smtClean="0"/>
            </a:br>
            <a:r>
              <a:rPr lang="en-US" sz="3600" dirty="0" smtClean="0"/>
              <a:t>Download Promotion (6/8)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259" y="1869141"/>
            <a:ext cx="8413248" cy="425702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th-TH" sz="1600" dirty="0" smtClean="0"/>
              <a:t>เพิ่ม </a:t>
            </a:r>
            <a:r>
              <a:rPr lang="en-US" sz="1600" dirty="0" smtClean="0"/>
              <a:t>method “</a:t>
            </a:r>
            <a:r>
              <a:rPr lang="en-US" sz="1600" dirty="0" err="1" smtClean="0"/>
              <a:t>getPromotionAndAlert</a:t>
            </a:r>
            <a:r>
              <a:rPr lang="en-US" sz="1600" dirty="0" smtClean="0"/>
              <a:t>:” (</a:t>
            </a:r>
            <a:r>
              <a:rPr lang="th-TH" sz="1600" dirty="0" smtClean="0"/>
              <a:t>ด้านบน </a:t>
            </a:r>
            <a:r>
              <a:rPr lang="en-US" sz="1600" dirty="0" err="1" smtClean="0"/>
              <a:t>LocationManager</a:t>
            </a:r>
            <a:r>
              <a:rPr lang="en-US" sz="1600" dirty="0" smtClean="0"/>
              <a:t>:) </a:t>
            </a:r>
            <a:r>
              <a:rPr lang="th-TH" sz="1600" dirty="0" smtClean="0"/>
              <a:t>เพื่อ </a:t>
            </a:r>
            <a:r>
              <a:rPr lang="en-US" sz="1600" dirty="0" smtClean="0"/>
              <a:t>download promotion </a:t>
            </a:r>
            <a:r>
              <a:rPr lang="th-TH" sz="1600" dirty="0" smtClean="0"/>
              <a:t>และ </a:t>
            </a:r>
            <a:r>
              <a:rPr lang="en-US" sz="1600" dirty="0" smtClean="0"/>
              <a:t>alert</a:t>
            </a:r>
            <a:endParaRPr lang="en-US" sz="16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2635536"/>
            <a:ext cx="841324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getPromotionAndAlert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placeId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NSURL *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url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NSURL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URLWithString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     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stringWithFormat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:@"http://localhost:8000/promotions-%@.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json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",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placeId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NSURLRequest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* request = 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NSURLRequest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requestWithURL:url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[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NSURLConnection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sendAsynchronousRequest:request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queue:[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NSOperationQueue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mainQueue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</a:p>
          <a:p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completionHandler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:^(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NSURLResponse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response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, </a:t>
            </a:r>
            <a:endParaRPr lang="fr-FR" sz="10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fr-FR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     </a:t>
            </a:r>
            <a:r>
              <a:rPr lang="fr-FR" sz="10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NSData</a:t>
            </a:r>
            <a:r>
              <a:rPr lang="fr-FR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*data, 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NSError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connectionError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</a:t>
            </a:r>
          </a:p>
          <a:p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NSDictionary * promotion = [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NSJSONSerialization</a:t>
            </a:r>
            <a:r>
              <a:rPr lang="fr-FR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fr-FR" sz="1000" dirty="0" err="1">
                <a:solidFill>
                  <a:srgbClr val="FFFF00"/>
                </a:solidFill>
                <a:latin typeface="Menlo Regular"/>
                <a:cs typeface="Menlo Regular"/>
              </a:rPr>
              <a:t>JSONObjectWithData:data</a:t>
            </a:r>
            <a:endParaRPr lang="fr-FR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			        </a:t>
            </a:r>
            <a:r>
              <a:rPr lang="en-US" sz="10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options:NSJSONReadingMutableLeaves</a:t>
            </a:r>
            <a:endParaRPr lang="en-US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										          </a:t>
            </a:r>
            <a:r>
              <a:rPr lang="de-DE" sz="100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error:nil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de-DE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de-DE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[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self.locationManager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stopUpdatingLocation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de-DE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de-DE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de-DE" sz="1000" dirty="0" smtClean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[[[UIAlertView 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initWithTitle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:[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promotion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:@"</a:t>
            </a:r>
            <a:r>
              <a:rPr lang="de-DE" sz="1000" dirty="0" err="1">
                <a:solidFill>
                  <a:srgbClr val="FFFF00"/>
                </a:solidFill>
                <a:latin typeface="Menlo Regular"/>
                <a:cs typeface="Menlo Regular"/>
              </a:rPr>
              <a:t>brand</a:t>
            </a:r>
            <a:r>
              <a:rPr lang="de-DE" sz="1000" dirty="0">
                <a:solidFill>
                  <a:srgbClr val="FFFF00"/>
                </a:solidFill>
                <a:latin typeface="Menlo Regular"/>
                <a:cs typeface="Menlo Regular"/>
              </a:rPr>
              <a:t>"]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      message:[promotion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:@"description"]</a:t>
            </a:r>
          </a:p>
          <a:p>
            <a:r>
              <a:rPr lang="it-IT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         </a:t>
            </a:r>
            <a:r>
              <a:rPr lang="it-IT" sz="1000" dirty="0" err="1">
                <a:solidFill>
                  <a:srgbClr val="FFFF00"/>
                </a:solidFill>
                <a:latin typeface="Menlo Regular"/>
                <a:cs typeface="Menlo Regular"/>
              </a:rPr>
              <a:t>delegate:nil</a:t>
            </a:r>
            <a:endParaRPr lang="it-IT" sz="10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it-IT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</a:t>
            </a:r>
            <a:r>
              <a:rPr lang="it-IT" sz="1000" dirty="0" err="1">
                <a:solidFill>
                  <a:srgbClr val="FFFF00"/>
                </a:solidFill>
                <a:latin typeface="Menlo Regular"/>
                <a:cs typeface="Menlo Regular"/>
              </a:rPr>
              <a:t>cancelButtonTitle</a:t>
            </a:r>
            <a:r>
              <a:rPr lang="it-IT" sz="1000" dirty="0">
                <a:solidFill>
                  <a:srgbClr val="FFFF00"/>
                </a:solidFill>
                <a:latin typeface="Menlo Regular"/>
                <a:cs typeface="Menlo Regular"/>
              </a:rPr>
              <a:t>:@"OK"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                  </a:t>
            </a:r>
            <a:r>
              <a:rPr lang="en-US" sz="1000" dirty="0" err="1">
                <a:solidFill>
                  <a:srgbClr val="FFFF00"/>
                </a:solidFill>
                <a:latin typeface="Menlo Regular"/>
                <a:cs typeface="Menlo Regular"/>
              </a:rPr>
              <a:t>otherButtonTitles:nil</a:t>
            </a:r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, nil] show];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}];</a:t>
            </a:r>
          </a:p>
          <a:p>
            <a:r>
              <a:rPr lang="en-US" sz="1000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160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Coding –</a:t>
            </a:r>
            <a:br>
              <a:rPr lang="en-US" sz="4000" dirty="0" smtClean="0"/>
            </a:br>
            <a:r>
              <a:rPr lang="en-US" sz="4000" dirty="0" smtClean="0"/>
              <a:t>Run &amp; Test (7/8)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3611795" cy="47050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+mj-lt"/>
              <a:buAutoNum type="arabicPeriod" startAt="6"/>
            </a:pPr>
            <a:r>
              <a:rPr lang="en-US" sz="1800" dirty="0" smtClean="0"/>
              <a:t>Run </a:t>
            </a:r>
            <a:r>
              <a:rPr lang="th-TH" sz="1800" dirty="0" smtClean="0"/>
              <a:t>เพื่อดูผลลัพธ์</a:t>
            </a:r>
            <a:endParaRPr lang="en-US" sz="1800" dirty="0" smtClean="0"/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th-TH" sz="1500" dirty="0" smtClean="0"/>
              <a:t>ก่อน </a:t>
            </a:r>
            <a:r>
              <a:rPr lang="en-US" sz="1500" dirty="0" smtClean="0"/>
              <a:t>run App </a:t>
            </a:r>
            <a:r>
              <a:rPr lang="th-TH" sz="1500" dirty="0" smtClean="0"/>
              <a:t>ให้ระบุค่า 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err="1" smtClean="0"/>
              <a:t>Lat</a:t>
            </a:r>
            <a:r>
              <a:rPr lang="en-US" sz="1500" dirty="0" smtClean="0"/>
              <a:t> </a:t>
            </a:r>
            <a:r>
              <a:rPr lang="en-US" sz="1500" dirty="0"/>
              <a:t>= “</a:t>
            </a:r>
            <a:r>
              <a:rPr lang="en-US" sz="1500" dirty="0" smtClean="0"/>
              <a:t>13.720879 </a:t>
            </a:r>
            <a:br>
              <a:rPr lang="en-US" sz="1500" dirty="0" smtClean="0"/>
            </a:br>
            <a:r>
              <a:rPr lang="en-US" sz="1500" dirty="0" smtClean="0"/>
              <a:t>Long </a:t>
            </a:r>
            <a:r>
              <a:rPr lang="en-US" sz="1500" dirty="0"/>
              <a:t>= “100.544173</a:t>
            </a:r>
            <a:r>
              <a:rPr lang="en-US" sz="1500" dirty="0" smtClean="0"/>
              <a:t>”</a:t>
            </a:r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th-TH" sz="1500" dirty="0" smtClean="0"/>
              <a:t>เมื่อ </a:t>
            </a:r>
            <a:r>
              <a:rPr lang="en-US" sz="1500" dirty="0" smtClean="0"/>
              <a:t>run </a:t>
            </a:r>
            <a:r>
              <a:rPr lang="th-TH" sz="1500" dirty="0" smtClean="0"/>
              <a:t>แล้วเปลี่ยนเป็น 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err="1"/>
              <a:t>Lat</a:t>
            </a:r>
            <a:r>
              <a:rPr lang="en-US" sz="1500" dirty="0"/>
              <a:t> = “</a:t>
            </a:r>
            <a:r>
              <a:rPr lang="en-US" sz="1500" b="1" dirty="0" smtClean="0">
                <a:solidFill>
                  <a:srgbClr val="FFFF00"/>
                </a:solidFill>
              </a:rPr>
              <a:t>13.700879</a:t>
            </a:r>
            <a:r>
              <a:rPr lang="en-US" sz="1500" dirty="0" smtClean="0"/>
              <a:t>”</a:t>
            </a:r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th-TH" sz="1500" dirty="0" smtClean="0"/>
              <a:t>กด </a:t>
            </a:r>
            <a:r>
              <a:rPr lang="en-US" sz="1500" dirty="0" smtClean="0"/>
              <a:t>command + shift + h </a:t>
            </a:r>
            <a:r>
              <a:rPr lang="th-TH" sz="1500" dirty="0" smtClean="0"/>
              <a:t>บน </a:t>
            </a:r>
            <a:r>
              <a:rPr lang="en-US" sz="1500" dirty="0" smtClean="0"/>
              <a:t>keyboard </a:t>
            </a:r>
            <a:r>
              <a:rPr lang="th-TH" sz="1500" dirty="0" smtClean="0"/>
              <a:t>เพื่อจำลองปุ่ม </a:t>
            </a:r>
            <a:r>
              <a:rPr lang="en-US" sz="1500" dirty="0" smtClean="0"/>
              <a:t>home</a:t>
            </a:r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th-TH" sz="1500" dirty="0" smtClean="0"/>
              <a:t>แม้ว่า </a:t>
            </a:r>
            <a:r>
              <a:rPr lang="en-US" sz="1500" dirty="0" smtClean="0"/>
              <a:t>App </a:t>
            </a:r>
            <a:r>
              <a:rPr lang="th-TH" sz="1500" dirty="0" smtClean="0"/>
              <a:t>จะ </a:t>
            </a:r>
            <a:r>
              <a:rPr lang="en-US" sz="1500" dirty="0" smtClean="0"/>
              <a:t>update location </a:t>
            </a:r>
            <a:r>
              <a:rPr lang="th-TH" sz="1500" dirty="0" smtClean="0"/>
              <a:t>ใน </a:t>
            </a:r>
            <a:r>
              <a:rPr lang="en-US" sz="1500" dirty="0" smtClean="0"/>
              <a:t>background </a:t>
            </a:r>
            <a:r>
              <a:rPr lang="th-TH" sz="1500" dirty="0" smtClean="0"/>
              <a:t>แต่โปรแกรมจะไม่แสดง </a:t>
            </a:r>
            <a:r>
              <a:rPr lang="en-US" sz="1500" dirty="0" smtClean="0"/>
              <a:t>Alert </a:t>
            </a:r>
            <a:r>
              <a:rPr lang="th-TH" sz="1500" dirty="0" smtClean="0"/>
              <a:t>จนกว่าจะเปิดโปรแกรมขึ้นมา </a:t>
            </a:r>
            <a:r>
              <a:rPr lang="en-US" sz="1500" dirty="0" smtClean="0"/>
              <a:t>(</a:t>
            </a:r>
            <a:r>
              <a:rPr lang="th-TH" sz="1500" dirty="0" smtClean="0"/>
              <a:t>สังเกตุค่าจาก </a:t>
            </a:r>
            <a:r>
              <a:rPr lang="en-US" sz="1500" dirty="0" smtClean="0"/>
              <a:t>log)</a:t>
            </a:r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th-TH" sz="1500" dirty="0" smtClean="0"/>
              <a:t>ในทางปฏิบัติ ต้องส่งข้อมูลไปที่ </a:t>
            </a:r>
            <a:r>
              <a:rPr lang="en-US" sz="1500" dirty="0" smtClean="0"/>
              <a:t>server </a:t>
            </a:r>
            <a:r>
              <a:rPr lang="th-TH" sz="1500" dirty="0" smtClean="0"/>
              <a:t>แล้ว </a:t>
            </a:r>
            <a:r>
              <a:rPr lang="en-US" sz="1500" dirty="0" smtClean="0"/>
              <a:t>push promotion </a:t>
            </a:r>
            <a:r>
              <a:rPr lang="th-TH" sz="1500" dirty="0" smtClean="0"/>
              <a:t>กลับมา</a:t>
            </a:r>
            <a:endParaRPr lang="en-US" sz="15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86" y="1968097"/>
            <a:ext cx="2175984" cy="4011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95" y="1968097"/>
            <a:ext cx="2175984" cy="40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0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Coding –</a:t>
            </a:r>
            <a:br>
              <a:rPr lang="en-US" sz="3200" dirty="0" smtClean="0"/>
            </a:br>
            <a:r>
              <a:rPr lang="en-US" sz="3200" dirty="0" smtClean="0"/>
              <a:t>Fix with Local Notification (8/8)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68262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7"/>
            </a:pPr>
            <a:r>
              <a:rPr lang="th-TH" sz="1800" dirty="0" smtClean="0"/>
              <a:t>ลบ </a:t>
            </a:r>
            <a:r>
              <a:rPr lang="en-US" sz="1800" dirty="0" smtClean="0"/>
              <a:t>UIAlertView </a:t>
            </a:r>
            <a:r>
              <a:rPr lang="th-TH" sz="1800" dirty="0" smtClean="0"/>
              <a:t>ใน </a:t>
            </a:r>
            <a:r>
              <a:rPr lang="en-US" sz="1800" dirty="0" smtClean="0"/>
              <a:t>method “</a:t>
            </a:r>
            <a:r>
              <a:rPr lang="en-US" sz="1800" dirty="0" err="1" smtClean="0"/>
              <a:t>getPromotionAndAlert</a:t>
            </a:r>
            <a:r>
              <a:rPr lang="en-US" sz="1800" dirty="0" smtClean="0"/>
              <a:t>:” </a:t>
            </a:r>
            <a:r>
              <a:rPr lang="th-TH" sz="1800" dirty="0" smtClean="0"/>
              <a:t>ออก แล้วใช้ </a:t>
            </a:r>
            <a:r>
              <a:rPr lang="en-US" sz="1800" dirty="0" smtClean="0"/>
              <a:t>Local Notification </a:t>
            </a:r>
            <a:r>
              <a:rPr lang="th-TH" sz="1800" dirty="0" smtClean="0"/>
              <a:t>แทน</a:t>
            </a:r>
            <a:endParaRPr lang="en-US" sz="1800" dirty="0" smtClean="0"/>
          </a:p>
          <a:p>
            <a:pPr>
              <a:buFont typeface="+mj-lt"/>
              <a:buAutoNum type="arabicPeriod" startAt="7"/>
            </a:pPr>
            <a:endParaRPr lang="en-US" sz="1800" dirty="0"/>
          </a:p>
          <a:p>
            <a:pPr>
              <a:buFont typeface="+mj-lt"/>
              <a:buAutoNum type="arabicPeriod" startAt="7"/>
            </a:pPr>
            <a:endParaRPr lang="en-US" sz="1800" dirty="0" smtClean="0"/>
          </a:p>
          <a:p>
            <a:pPr>
              <a:buFont typeface="+mj-lt"/>
              <a:buAutoNum type="arabicPeriod" startAt="7"/>
            </a:pPr>
            <a:endParaRPr lang="en-US" sz="1800" dirty="0"/>
          </a:p>
          <a:p>
            <a:pPr>
              <a:buFont typeface="+mj-lt"/>
              <a:buAutoNum type="arabicPeriod" startAt="7"/>
            </a:pPr>
            <a:endParaRPr lang="en-US" sz="1800" dirty="0" smtClean="0"/>
          </a:p>
          <a:p>
            <a:pPr>
              <a:buFont typeface="+mj-lt"/>
              <a:buAutoNum type="arabicPeriod" startAt="7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>
              <a:buFont typeface="+mj-lt"/>
              <a:buAutoNum type="arabicPeriod" startAt="7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โปรแกรมตามข้อ </a:t>
            </a:r>
            <a:r>
              <a:rPr lang="en-US" sz="1800" dirty="0" smtClean="0"/>
              <a:t>6 </a:t>
            </a:r>
            <a:r>
              <a:rPr lang="th-TH" sz="1800" dirty="0" smtClean="0"/>
              <a:t>เมื่อตำแหน่งของ </a:t>
            </a:r>
            <a:r>
              <a:rPr lang="en-US" sz="1800" dirty="0" smtClean="0"/>
              <a:t>user </a:t>
            </a:r>
            <a:r>
              <a:rPr lang="th-TH" sz="1800" dirty="0" smtClean="0"/>
              <a:t>เข้าใกล้เกิน </a:t>
            </a:r>
            <a:br>
              <a:rPr lang="th-TH" sz="1800" dirty="0" smtClean="0"/>
            </a:br>
            <a:r>
              <a:rPr lang="en-US" sz="1800" dirty="0" smtClean="0"/>
              <a:t>1000 </a:t>
            </a:r>
            <a:r>
              <a:rPr lang="th-TH" sz="1800" dirty="0" smtClean="0"/>
              <a:t>โปรแกรมจะแสดง </a:t>
            </a:r>
            <a:r>
              <a:rPr lang="en-US" sz="1800" dirty="0" smtClean="0"/>
              <a:t>notification </a:t>
            </a:r>
            <a:r>
              <a:rPr lang="th-TH" sz="1800" dirty="0" smtClean="0"/>
              <a:t>ให้เห็น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2321" y="2680639"/>
            <a:ext cx="7429336" cy="2839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- (void)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getPromotionAndAlert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:(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 *)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placeId</a:t>
            </a:r>
            <a:endParaRPr lang="en-US" sz="105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  <a:endParaRPr lang="th-TH" sz="105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// ...</a:t>
            </a:r>
          </a:p>
          <a:p>
            <a:endParaRPr lang="th-TH" sz="105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[UIApplication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sharedApplication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cancelAllLocalNotifications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UILocalNotification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*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noti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 = [[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UILocalNotification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alloc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init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endParaRPr lang="th-TH" sz="105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noti.fireDate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= [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NSDate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 date];</a:t>
            </a: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noti.alertBody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= [promotion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objectForKey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:@"description"];</a:t>
            </a:r>
          </a:p>
          <a:p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                               </a:t>
            </a: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noti.soundName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=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UILocalNotificationDefaultSoundName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err="1" smtClean="0">
                <a:solidFill>
                  <a:srgbClr val="FFFF00"/>
                </a:solidFill>
                <a:latin typeface="Menlo Regular"/>
                <a:cs typeface="Menlo Regular"/>
              </a:rPr>
              <a:t>noti.alertAction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=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NSLocalizedString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(@"View Details", nil);</a:t>
            </a:r>
          </a:p>
          <a:p>
            <a:endParaRPr lang="en-US" sz="105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th-TH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[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[UIApplication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sharedApplication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 </a:t>
            </a:r>
            <a:r>
              <a:rPr lang="en-US" sz="1050" dirty="0" err="1">
                <a:solidFill>
                  <a:srgbClr val="FFFF00"/>
                </a:solidFill>
                <a:latin typeface="Menlo Regular"/>
                <a:cs typeface="Menlo Regular"/>
              </a:rPr>
              <a:t>scheduleLocalNotification:noti</a:t>
            </a:r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]</a:t>
            </a:r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05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050" dirty="0" smtClean="0">
                <a:solidFill>
                  <a:srgbClr val="FFFF00"/>
                </a:solidFill>
                <a:latin typeface="Menlo Regular"/>
                <a:cs typeface="Menlo Regular"/>
              </a:rPr>
              <a:t>	// ...</a:t>
            </a:r>
          </a:p>
          <a:p>
            <a:r>
              <a:rPr lang="en-US" sz="1050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006" y="2910646"/>
            <a:ext cx="1974844" cy="364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52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in the Real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60395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Aware Battery Consumption.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Aware User Privacy.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User be able to turn off Background App Refresh &amp; Location Services. Describe it cleared why your app needs their location. 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Integration with </a:t>
            </a:r>
            <a:r>
              <a:rPr lang="en-US" smtClean="0"/>
              <a:t>Passbook is </a:t>
            </a:r>
            <a:r>
              <a:rPr lang="en-US" dirty="0" smtClean="0"/>
              <a:t>a good combination.</a:t>
            </a:r>
            <a:endParaRPr lang="th-TH" dirty="0" smtClean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445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/>
              <a:t>MKMapViewDelegate </a:t>
            </a:r>
            <a:br>
              <a:rPr lang="en-US" sz="3200"/>
            </a:br>
            <a:r>
              <a:rPr lang="en-US" sz="3200"/>
              <a:t>Protocol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675" y="1748852"/>
            <a:ext cx="4303932" cy="4780436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400" b="1" dirty="0">
                <a:solidFill>
                  <a:srgbClr val="D9D9D9"/>
                </a:solidFill>
              </a:rPr>
              <a:t>Responding to Map Position Changes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mapView:regionWillChangeAnimated</a:t>
            </a:r>
            <a:r>
              <a:rPr lang="en-US" sz="1400" dirty="0">
                <a:solidFill>
                  <a:srgbClr val="D9D9D9"/>
                </a:solidFill>
              </a:rPr>
              <a:t>: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mapView:regionDidChangeAnimated</a:t>
            </a:r>
            <a:r>
              <a:rPr lang="en-US" sz="1400" dirty="0">
                <a:solidFill>
                  <a:srgbClr val="D9D9D9"/>
                </a:solidFill>
              </a:rPr>
              <a:t>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b="1" dirty="0" smtClean="0">
                <a:solidFill>
                  <a:srgbClr val="D9D9D9"/>
                </a:solidFill>
              </a:rPr>
              <a:t/>
            </a:r>
            <a:br>
              <a:rPr lang="en-US" sz="1400" b="1" dirty="0" smtClean="0">
                <a:solidFill>
                  <a:srgbClr val="D9D9D9"/>
                </a:solidFill>
              </a:rPr>
            </a:br>
            <a:r>
              <a:rPr lang="en-US" sz="1400" b="1" dirty="0" smtClean="0">
                <a:solidFill>
                  <a:srgbClr val="D9D9D9"/>
                </a:solidFill>
              </a:rPr>
              <a:t>Loading </a:t>
            </a:r>
            <a:r>
              <a:rPr lang="en-US" sz="1400" b="1" dirty="0">
                <a:solidFill>
                  <a:srgbClr val="D9D9D9"/>
                </a:solidFill>
              </a:rPr>
              <a:t>the Map Data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mapViewWillStartLoadingMap</a:t>
            </a:r>
            <a:r>
              <a:rPr lang="en-US" sz="1400" dirty="0">
                <a:solidFill>
                  <a:srgbClr val="D9D9D9"/>
                </a:solidFill>
              </a:rPr>
              <a:t>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mapViewDidFinishLoadingMap</a:t>
            </a:r>
            <a:r>
              <a:rPr lang="en-US" sz="1400" dirty="0">
                <a:solidFill>
                  <a:srgbClr val="D9D9D9"/>
                </a:solidFill>
              </a:rPr>
              <a:t>: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mapViewDidFailLoadingMap:withError</a:t>
            </a:r>
            <a:r>
              <a:rPr lang="en-US" sz="1400" dirty="0">
                <a:solidFill>
                  <a:srgbClr val="D9D9D9"/>
                </a:solidFill>
              </a:rPr>
              <a:t>: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b="1" dirty="0" smtClean="0">
                <a:solidFill>
                  <a:srgbClr val="D9D9D9"/>
                </a:solidFill>
              </a:rPr>
              <a:t/>
            </a:r>
            <a:br>
              <a:rPr lang="en-US" sz="1400" b="1" dirty="0" smtClean="0">
                <a:solidFill>
                  <a:srgbClr val="D9D9D9"/>
                </a:solidFill>
              </a:rPr>
            </a:br>
            <a:r>
              <a:rPr lang="en-US" sz="1400" b="1" dirty="0" smtClean="0">
                <a:solidFill>
                  <a:srgbClr val="D9D9D9"/>
                </a:solidFill>
              </a:rPr>
              <a:t>Tracking </a:t>
            </a:r>
            <a:r>
              <a:rPr lang="en-US" sz="1400" b="1" dirty="0">
                <a:solidFill>
                  <a:srgbClr val="D9D9D9"/>
                </a:solidFill>
              </a:rPr>
              <a:t>the User Location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mapViewWillStartLocatingUser</a:t>
            </a:r>
            <a:r>
              <a:rPr lang="en-US" sz="1400" dirty="0">
                <a:solidFill>
                  <a:srgbClr val="D9D9D9"/>
                </a:solidFill>
              </a:rPr>
              <a:t>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mapViewDidStopLocatingUser</a:t>
            </a:r>
            <a:r>
              <a:rPr lang="en-US" sz="1400" dirty="0">
                <a:solidFill>
                  <a:srgbClr val="D9D9D9"/>
                </a:solidFill>
              </a:rPr>
              <a:t>: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mapView:didUpdateUserLocation</a:t>
            </a:r>
            <a:r>
              <a:rPr lang="en-US" sz="1400" dirty="0">
                <a:solidFill>
                  <a:srgbClr val="D9D9D9"/>
                </a:solidFill>
              </a:rPr>
              <a:t>: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400" dirty="0">
                <a:solidFill>
                  <a:srgbClr val="D9D9D9"/>
                </a:solidFill>
              </a:rPr>
              <a:t>    – </a:t>
            </a:r>
            <a:r>
              <a:rPr lang="en-US" sz="1400" dirty="0" err="1">
                <a:solidFill>
                  <a:srgbClr val="D9D9D9"/>
                </a:solidFill>
              </a:rPr>
              <a:t>mapView:didFailToLocateUserWithError</a:t>
            </a:r>
            <a:r>
              <a:rPr lang="en-US" sz="1400" dirty="0">
                <a:solidFill>
                  <a:srgbClr val="D9D9D9"/>
                </a:solidFill>
              </a:rPr>
              <a:t>: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14856" y="1681424"/>
            <a:ext cx="3840523" cy="4746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tx1">
                    <a:lumMod val="85000"/>
                  </a:schemeClr>
                </a:solidFill>
              </a:rPr>
              <a:t>Managing </a:t>
            </a:r>
            <a:r>
              <a:rPr lang="en-US" sz="1400" b="1" dirty="0">
                <a:solidFill>
                  <a:schemeClr val="tx1">
                    <a:lumMod val="85000"/>
                  </a:schemeClr>
                </a:solidFill>
              </a:rPr>
              <a:t>Annotation Views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mapView:viewForAnnotation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mapView:didAddAnnotationViews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mapView:annotationView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  <a:br>
              <a:rPr lang="en-US" sz="14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  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calloutAccessoryControlTapped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sz="1400" b="1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tx1">
                    <a:lumMod val="85000"/>
                  </a:schemeClr>
                </a:solidFill>
              </a:rPr>
              <a:t>Dragging </a:t>
            </a:r>
            <a:r>
              <a:rPr lang="en-US" sz="1400" b="1" dirty="0">
                <a:solidFill>
                  <a:schemeClr val="tx1">
                    <a:lumMod val="85000"/>
                  </a:schemeClr>
                </a:solidFill>
              </a:rPr>
              <a:t>an Annotation View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  <a:br>
              <a:rPr lang="en-US" sz="14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  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annotationView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  <a:br>
              <a:rPr lang="en-US" sz="14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   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didChangeDragState:fromOldState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US" sz="1400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sz="1400" dirty="0" smtClean="0">
                <a:solidFill>
                  <a:schemeClr val="tx1">
                    <a:lumMod val="85000"/>
                  </a:schemeClr>
                </a:solidFill>
              </a:rPr>
            </a:b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1">
                    <a:lumMod val="85000"/>
                  </a:schemeClr>
                </a:solidFill>
              </a:rPr>
              <a:t>Selecting Annotation Views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mapView:didSelectAnnotationView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mapView:didDeselectAnnotationView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tx1">
                    <a:lumMod val="85000"/>
                  </a:schemeClr>
                </a:solidFill>
              </a:rPr>
              <a:t/>
            </a:r>
            <a:br>
              <a:rPr lang="en-US" sz="1400" b="1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1400" b="1" dirty="0" smtClean="0">
                <a:solidFill>
                  <a:schemeClr val="tx1">
                    <a:lumMod val="85000"/>
                  </a:schemeClr>
                </a:solidFill>
              </a:rPr>
              <a:t>Managing </a:t>
            </a:r>
            <a:r>
              <a:rPr lang="en-US" sz="1400" b="1" dirty="0">
                <a:solidFill>
                  <a:schemeClr val="tx1">
                    <a:lumMod val="85000"/>
                  </a:schemeClr>
                </a:solidFill>
              </a:rPr>
              <a:t>Overlay Views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mapView:viewForOverlay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    – </a:t>
            </a:r>
            <a:r>
              <a:rPr lang="en-US" sz="1400" dirty="0" err="1">
                <a:solidFill>
                  <a:schemeClr val="tx1">
                    <a:lumMod val="85000"/>
                  </a:schemeClr>
                </a:solidFill>
              </a:rPr>
              <a:t>mapView:didAddOverlayViews</a:t>
            </a:r>
            <a:r>
              <a:rPr lang="en-US" sz="1400" dirty="0">
                <a:solidFill>
                  <a:schemeClr val="tx1">
                    <a:lumMod val="8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sz="14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621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iOS Map Basic Tutorial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www.raywenderlich.com</a:t>
            </a:r>
            <a:r>
              <a:rPr lang="en-US" dirty="0"/>
              <a:t>/21365</a:t>
            </a:r>
            <a:r>
              <a:rPr lang="en-US" dirty="0" smtClean="0"/>
              <a:t>/</a:t>
            </a:r>
          </a:p>
          <a:p>
            <a:r>
              <a:rPr lang="en-US" dirty="0" smtClean="0"/>
              <a:t>iOS 7 Map Overlay</a:t>
            </a: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www.captechconsulting.com</a:t>
            </a:r>
            <a:r>
              <a:rPr lang="en-US" dirty="0"/>
              <a:t>/blog/</a:t>
            </a:r>
            <a:r>
              <a:rPr lang="en-US" dirty="0" err="1"/>
              <a:t>eric-stroh</a:t>
            </a:r>
            <a:r>
              <a:rPr lang="en-US" dirty="0"/>
              <a:t>/ios-7-tutorial-series-map-</a:t>
            </a:r>
            <a:r>
              <a:rPr lang="en-US" dirty="0" smtClean="0"/>
              <a:t>kit </a:t>
            </a:r>
          </a:p>
          <a:p>
            <a:r>
              <a:rPr lang="en-US" dirty="0" smtClean="0"/>
              <a:t>iOS </a:t>
            </a:r>
            <a:r>
              <a:rPr lang="en-US" dirty="0"/>
              <a:t>7 Location </a:t>
            </a:r>
            <a:br>
              <a:rPr lang="en-US" dirty="0"/>
            </a:br>
            <a:r>
              <a:rPr lang="en-US" dirty="0"/>
              <a:t>http://</a:t>
            </a:r>
            <a:r>
              <a:rPr lang="en-US" dirty="0" err="1"/>
              <a:t>www.techotopia.com</a:t>
            </a:r>
            <a:r>
              <a:rPr lang="en-US" dirty="0"/>
              <a:t>/</a:t>
            </a:r>
            <a:r>
              <a:rPr lang="en-US" dirty="0" err="1"/>
              <a:t>index.php</a:t>
            </a:r>
            <a:r>
              <a:rPr lang="en-US" dirty="0"/>
              <a:t>/An_Example_iOS_7_Location_Application</a:t>
            </a:r>
            <a:endParaRPr lang="en-US" dirty="0" smtClean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5784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Lab </a:t>
            </a:r>
            <a:r>
              <a:rPr lang="en-US" sz="4400" dirty="0"/>
              <a:t>1</a:t>
            </a:r>
            <a:r>
              <a:rPr lang="en-US" sz="4400" dirty="0" smtClean="0"/>
              <a:t>-6 : Start Web Server</a:t>
            </a:r>
            <a:r>
              <a:rPr lang="th-TH" sz="4400" dirty="0" smtClean="0"/>
              <a:t> </a:t>
            </a:r>
            <a:r>
              <a:rPr lang="en-US" sz="4400" dirty="0" smtClean="0"/>
              <a:t>(2/2)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0"/>
            <a:ext cx="7770812" cy="466014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th-TH" sz="1800" dirty="0" smtClean="0"/>
              <a:t>ทดสอบว่า </a:t>
            </a:r>
            <a:r>
              <a:rPr lang="en-US" sz="1800" dirty="0" smtClean="0"/>
              <a:t>web server </a:t>
            </a:r>
            <a:r>
              <a:rPr lang="th-TH" sz="1800" dirty="0" smtClean="0"/>
              <a:t>ทำงานหรือไม่ โดย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 smtClean="0"/>
              <a:t>เปิด </a:t>
            </a:r>
            <a:r>
              <a:rPr lang="en-US" sz="1600" dirty="0" smtClean="0"/>
              <a:t>Safari </a:t>
            </a:r>
            <a:r>
              <a:rPr lang="th-TH" sz="1600" dirty="0" smtClean="0"/>
              <a:t>บน </a:t>
            </a:r>
            <a:r>
              <a:rPr lang="en-US" sz="1600" dirty="0" smtClean="0"/>
              <a:t>Mac </a:t>
            </a:r>
            <a:r>
              <a:rPr lang="th-TH" sz="1600" dirty="0" smtClean="0"/>
              <a:t>แล้ว </a:t>
            </a:r>
            <a:r>
              <a:rPr lang="en-US" sz="1600" dirty="0" smtClean="0"/>
              <a:t>browse </a:t>
            </a:r>
            <a:r>
              <a:rPr lang="th-TH" sz="1600" dirty="0" smtClean="0"/>
              <a:t>ไปที่ </a:t>
            </a:r>
            <a:r>
              <a:rPr lang="en-US" sz="1600" dirty="0" smtClean="0"/>
              <a:t>http://localhost:8000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 smtClean="0"/>
              <a:t>ทดสอบ </a:t>
            </a:r>
            <a:r>
              <a:rPr lang="en-US" sz="1600" dirty="0" smtClean="0"/>
              <a:t>JSON </a:t>
            </a:r>
            <a:r>
              <a:rPr lang="th-TH" sz="1600" dirty="0" smtClean="0"/>
              <a:t>โดย </a:t>
            </a:r>
            <a:r>
              <a:rPr lang="en-US" sz="1600" dirty="0" smtClean="0"/>
              <a:t>browse </a:t>
            </a:r>
            <a:r>
              <a:rPr lang="th-TH" sz="1600" dirty="0" smtClean="0"/>
              <a:t>ไปที่ </a:t>
            </a:r>
            <a:r>
              <a:rPr lang="en-US" sz="1600" dirty="0" smtClean="0"/>
              <a:t>http://localhost:8000/</a:t>
            </a:r>
            <a:r>
              <a:rPr lang="en-US" sz="1600" dirty="0" err="1" smtClean="0"/>
              <a:t>places.json</a:t>
            </a:r>
            <a:endParaRPr lang="en-US" sz="1600" dirty="0" smtClean="0"/>
          </a:p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th-TH" sz="1800" dirty="0" smtClean="0"/>
              <a:t>เปิด </a:t>
            </a:r>
            <a:r>
              <a:rPr lang="en-US" sz="1800" dirty="0" smtClean="0"/>
              <a:t>iOS Emulator </a:t>
            </a:r>
            <a:r>
              <a:rPr lang="th-TH" sz="1800" dirty="0" smtClean="0"/>
              <a:t>โดยเปิด </a:t>
            </a:r>
            <a:r>
              <a:rPr lang="en-US" sz="1800" dirty="0" smtClean="0"/>
              <a:t>Xcode </a:t>
            </a:r>
            <a:r>
              <a:rPr lang="th-TH" sz="1800" dirty="0" smtClean="0"/>
              <a:t>แล้วไปที่เมนู </a:t>
            </a:r>
            <a:r>
              <a:rPr lang="en-US" sz="1800" dirty="0" smtClean="0"/>
              <a:t>Xcode &gt; Open Developer Tool &gt; iOS Simulator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 smtClean="0"/>
              <a:t>เปิด </a:t>
            </a:r>
            <a:r>
              <a:rPr lang="en-US" sz="1600" dirty="0"/>
              <a:t>Safari </a:t>
            </a:r>
            <a:r>
              <a:rPr lang="th-TH" sz="1600" dirty="0"/>
              <a:t>บน </a:t>
            </a:r>
            <a:r>
              <a:rPr lang="en-US" sz="1600" dirty="0" smtClean="0"/>
              <a:t>iOS </a:t>
            </a:r>
            <a:r>
              <a:rPr lang="th-TH" sz="1600" dirty="0"/>
              <a:t>แล้ว </a:t>
            </a:r>
            <a:r>
              <a:rPr lang="en-US" sz="1600" dirty="0"/>
              <a:t>browse </a:t>
            </a:r>
            <a:r>
              <a:rPr lang="th-TH" sz="1600" dirty="0"/>
              <a:t>ไปที่ </a:t>
            </a:r>
            <a:r>
              <a:rPr lang="en-US" sz="1600" dirty="0"/>
              <a:t>http://localhost:8000</a:t>
            </a:r>
          </a:p>
          <a:p>
            <a:pPr marL="800100" lvl="1" indent="-457200">
              <a:lnSpc>
                <a:spcPct val="120000"/>
              </a:lnSpc>
              <a:buFont typeface="Arial"/>
              <a:buChar char="•"/>
            </a:pPr>
            <a:r>
              <a:rPr lang="th-TH" sz="1600" dirty="0"/>
              <a:t>ทดสอบ </a:t>
            </a:r>
            <a:r>
              <a:rPr lang="en-US" sz="1600" dirty="0"/>
              <a:t>JSON </a:t>
            </a:r>
            <a:r>
              <a:rPr lang="th-TH" sz="1600" dirty="0"/>
              <a:t>โดย </a:t>
            </a:r>
            <a:r>
              <a:rPr lang="en-US" sz="1600" dirty="0"/>
              <a:t>browse </a:t>
            </a:r>
            <a:r>
              <a:rPr lang="th-TH" sz="1600" dirty="0"/>
              <a:t>ไปที่ </a:t>
            </a:r>
            <a:r>
              <a:rPr lang="en-US" sz="1600" dirty="0"/>
              <a:t>http://localhost:8000</a:t>
            </a:r>
            <a:r>
              <a:rPr lang="en-US" sz="1600" dirty="0" smtClean="0"/>
              <a:t>/</a:t>
            </a:r>
            <a:r>
              <a:rPr lang="en-US" sz="1600" dirty="0" err="1" smtClean="0"/>
              <a:t>places.json</a:t>
            </a:r>
            <a:endParaRPr lang="en-US" sz="1600" dirty="0" smtClean="0"/>
          </a:p>
          <a:p>
            <a:pPr>
              <a:lnSpc>
                <a:spcPct val="120000"/>
              </a:lnSpc>
              <a:buFont typeface="+mj-lt"/>
              <a:buAutoNum type="arabicPeriod" startAt="4"/>
            </a:pPr>
            <a:r>
              <a:rPr lang="th-TH" sz="2000" dirty="0" smtClean="0"/>
              <a:t>ปิด </a:t>
            </a:r>
            <a:r>
              <a:rPr lang="en-US" sz="2000" dirty="0" smtClean="0"/>
              <a:t>web server </a:t>
            </a:r>
            <a:r>
              <a:rPr lang="th-TH" sz="2000" dirty="0" smtClean="0"/>
              <a:t>โดยกด </a:t>
            </a:r>
            <a:r>
              <a:rPr lang="en-US" sz="2000" dirty="0" smtClean="0"/>
              <a:t>control + c </a:t>
            </a:r>
            <a:r>
              <a:rPr lang="th-TH" sz="2000" dirty="0" smtClean="0"/>
              <a:t>บน </a:t>
            </a:r>
            <a:r>
              <a:rPr lang="en-US" sz="2000" dirty="0" smtClean="0"/>
              <a:t>keyboard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i="1" u="sng" dirty="0" smtClean="0">
                <a:solidFill>
                  <a:schemeClr val="tx1">
                    <a:lumMod val="65000"/>
                  </a:schemeClr>
                </a:solidFill>
              </a:rPr>
              <a:t>Note</a:t>
            </a:r>
            <a:r>
              <a:rPr lang="en-US" sz="1800" i="1" dirty="0" smtClean="0">
                <a:solidFill>
                  <a:schemeClr val="tx1">
                    <a:lumMod val="65000"/>
                  </a:schemeClr>
                </a:solidFill>
              </a:rPr>
              <a:t> : </a:t>
            </a:r>
            <a:r>
              <a:rPr lang="th-TH" sz="1800" i="1" dirty="0" smtClean="0">
                <a:solidFill>
                  <a:schemeClr val="tx1">
                    <a:lumMod val="65000"/>
                  </a:schemeClr>
                </a:solidFill>
              </a:rPr>
              <a:t>ถ้า </a:t>
            </a:r>
            <a:r>
              <a:rPr lang="en-US" sz="1800" i="1" dirty="0" smtClean="0">
                <a:solidFill>
                  <a:schemeClr val="tx1">
                    <a:lumMod val="65000"/>
                  </a:schemeClr>
                </a:solidFill>
              </a:rPr>
              <a:t>process </a:t>
            </a:r>
            <a:r>
              <a:rPr lang="th-TH" sz="1800" i="1" dirty="0" smtClean="0">
                <a:solidFill>
                  <a:schemeClr val="tx1">
                    <a:lumMod val="65000"/>
                  </a:schemeClr>
                </a:solidFill>
              </a:rPr>
              <a:t>ค้างให้เปิด </a:t>
            </a:r>
            <a:r>
              <a:rPr lang="en-US" sz="1800" i="1" dirty="0" smtClean="0">
                <a:solidFill>
                  <a:schemeClr val="tx1">
                    <a:lumMod val="65000"/>
                  </a:schemeClr>
                </a:solidFill>
              </a:rPr>
              <a:t>Activity Monitor </a:t>
            </a:r>
            <a:r>
              <a:rPr lang="th-TH" sz="1800" i="1" dirty="0" smtClean="0">
                <a:solidFill>
                  <a:schemeClr val="tx1">
                    <a:lumMod val="65000"/>
                  </a:schemeClr>
                </a:solidFill>
              </a:rPr>
              <a:t>แล้วสั่ง </a:t>
            </a:r>
            <a:r>
              <a:rPr lang="en-US" sz="1800" i="1" dirty="0" smtClean="0">
                <a:solidFill>
                  <a:schemeClr val="tx1">
                    <a:lumMod val="65000"/>
                  </a:schemeClr>
                </a:solidFill>
              </a:rPr>
              <a:t>quit process </a:t>
            </a:r>
            <a:r>
              <a:rPr lang="th-TH" sz="1800" i="1" dirty="0" smtClean="0">
                <a:solidFill>
                  <a:schemeClr val="tx1">
                    <a:lumMod val="65000"/>
                  </a:schemeClr>
                </a:solidFill>
              </a:rPr>
              <a:t>ชื่อ </a:t>
            </a:r>
            <a:r>
              <a:rPr lang="en-US" sz="1800" i="1" dirty="0" smtClean="0">
                <a:solidFill>
                  <a:schemeClr val="tx1">
                    <a:lumMod val="65000"/>
                  </a:schemeClr>
                </a:solidFill>
              </a:rPr>
              <a:t>“python”</a:t>
            </a:r>
            <a:endParaRPr lang="en-US" sz="2000" i="1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82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Lab 2-6 : </a:t>
            </a:r>
            <a:r>
              <a:rPr lang="en-US" sz="4000" dirty="0" err="1" smtClean="0"/>
              <a:t>TrackIt</a:t>
            </a:r>
            <a:r>
              <a:rPr lang="en-US" sz="4000" dirty="0" smtClean="0"/>
              <a:t> (1/13)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th-TH" sz="2400" dirty="0" smtClean="0"/>
              <a:t>วัตถุประสงค์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iOS App </a:t>
            </a:r>
            <a:r>
              <a:rPr lang="th-TH" dirty="0" smtClean="0"/>
              <a:t>เพื่อแสดงข้อมูลแผนที่โดยใช้ </a:t>
            </a:r>
            <a:r>
              <a:rPr lang="en-US" dirty="0" smtClean="0"/>
              <a:t>iOS Map</a:t>
            </a:r>
          </a:p>
          <a:p>
            <a:pPr>
              <a:lnSpc>
                <a:spcPct val="110000"/>
              </a:lnSpc>
            </a:pPr>
            <a:r>
              <a:rPr lang="th-TH" sz="2400" dirty="0" smtClean="0"/>
              <a:t>ขั้นตอน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สร้าง </a:t>
            </a:r>
            <a:r>
              <a:rPr lang="en-US" dirty="0" smtClean="0"/>
              <a:t>project</a:t>
            </a:r>
            <a:r>
              <a:rPr lang="th-TH" dirty="0" smtClean="0"/>
              <a:t> 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เพิ่ม </a:t>
            </a:r>
            <a:r>
              <a:rPr lang="en-US" dirty="0" smtClean="0"/>
              <a:t>view </a:t>
            </a:r>
            <a:r>
              <a:rPr lang="th-TH" dirty="0" smtClean="0"/>
              <a:t>เพื่อให้ </a:t>
            </a:r>
            <a:r>
              <a:rPr lang="en-US" dirty="0" smtClean="0"/>
              <a:t>user </a:t>
            </a:r>
            <a:r>
              <a:rPr lang="th-TH" dirty="0" smtClean="0"/>
              <a:t>เปลี่ยนรูปแบบของ </a:t>
            </a:r>
            <a:r>
              <a:rPr lang="en-US" dirty="0" smtClean="0"/>
              <a:t>map </a:t>
            </a:r>
            <a:r>
              <a:rPr lang="th-TH" dirty="0" smtClean="0"/>
              <a:t>ได้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ออกแบบ </a:t>
            </a:r>
            <a:r>
              <a:rPr lang="en-US" dirty="0" smtClean="0"/>
              <a:t>UI </a:t>
            </a:r>
            <a:r>
              <a:rPr lang="th-TH" dirty="0" smtClean="0"/>
              <a:t>บน </a:t>
            </a:r>
            <a:r>
              <a:rPr lang="en-US" dirty="0" smtClean="0"/>
              <a:t>Map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 </a:t>
            </a:r>
            <a:r>
              <a:rPr lang="en-US" dirty="0" smtClean="0"/>
              <a:t>code </a:t>
            </a:r>
            <a:r>
              <a:rPr lang="th-TH" dirty="0" smtClean="0"/>
              <a:t>เพื่อเปลี่ยน </a:t>
            </a:r>
            <a:r>
              <a:rPr lang="en-US" dirty="0" smtClean="0"/>
              <a:t>type </a:t>
            </a:r>
            <a:r>
              <a:rPr lang="th-TH" dirty="0" smtClean="0"/>
              <a:t>ของ </a:t>
            </a:r>
            <a:r>
              <a:rPr lang="en-US" dirty="0" smtClean="0"/>
              <a:t>Map</a:t>
            </a:r>
          </a:p>
          <a:p>
            <a:pPr lvl="1">
              <a:lnSpc>
                <a:spcPct val="110000"/>
              </a:lnSpc>
            </a:pPr>
            <a:r>
              <a:rPr lang="th-TH" dirty="0" smtClean="0"/>
              <a:t>เขียน</a:t>
            </a:r>
            <a:r>
              <a:rPr lang="th-TH" dirty="0"/>
              <a:t> </a:t>
            </a:r>
            <a:r>
              <a:rPr lang="en-US" dirty="0" smtClean="0"/>
              <a:t>code </a:t>
            </a:r>
            <a:r>
              <a:rPr lang="th-TH" dirty="0" smtClean="0"/>
              <a:t>เพื่อ </a:t>
            </a:r>
            <a:r>
              <a:rPr lang="en-US" dirty="0" smtClean="0"/>
              <a:t>locate </a:t>
            </a:r>
            <a:r>
              <a:rPr lang="th-TH" dirty="0" smtClean="0"/>
              <a:t>ตำแหน่งของ </a:t>
            </a:r>
            <a:r>
              <a:rPr lang="en-US" dirty="0" smtClean="0"/>
              <a:t>user </a:t>
            </a:r>
            <a:r>
              <a:rPr lang="th-TH" dirty="0" smtClean="0"/>
              <a:t>และเปลี่ยน </a:t>
            </a:r>
            <a:r>
              <a:rPr lang="en-US" dirty="0" smtClean="0"/>
              <a:t>tracking mode</a:t>
            </a:r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2086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Create Project (2/13)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2000" dirty="0"/>
              <a:t>จาก </a:t>
            </a:r>
            <a:r>
              <a:rPr lang="en-US" sz="2000" dirty="0"/>
              <a:t>Xcode </a:t>
            </a:r>
            <a:r>
              <a:rPr lang="th-TH" sz="2000" dirty="0"/>
              <a:t>สร้าง </a:t>
            </a:r>
            <a:r>
              <a:rPr lang="en-US" sz="2000" dirty="0"/>
              <a:t>project </a:t>
            </a:r>
            <a:r>
              <a:rPr lang="th-TH" sz="2000" dirty="0"/>
              <a:t>ใหม่โดยเลือก </a:t>
            </a:r>
            <a:r>
              <a:rPr lang="en-US" sz="2000" dirty="0"/>
              <a:t>iOS &gt; Application &gt; Single View Application 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/>
              <a:t>ตั้งชื่อ </a:t>
            </a:r>
            <a:r>
              <a:rPr lang="en-US" sz="2000" dirty="0"/>
              <a:t>project </a:t>
            </a:r>
            <a:r>
              <a:rPr lang="th-TH" sz="2000" dirty="0"/>
              <a:t>ว่า </a:t>
            </a:r>
            <a:r>
              <a:rPr lang="en-US" sz="2000" dirty="0"/>
              <a:t>“</a:t>
            </a:r>
            <a:r>
              <a:rPr lang="en-US" sz="2000" dirty="0" err="1"/>
              <a:t>LocateAd</a:t>
            </a:r>
            <a:r>
              <a:rPr lang="en-US" sz="2000" dirty="0"/>
              <a:t>” </a:t>
            </a:r>
            <a:r>
              <a:rPr lang="th-TH" sz="2000" dirty="0"/>
              <a:t>และเลือก </a:t>
            </a:r>
            <a:r>
              <a:rPr lang="en-US" sz="2000" dirty="0" smtClean="0"/>
              <a:t>Devices </a:t>
            </a:r>
            <a:r>
              <a:rPr lang="th-TH" sz="2000" dirty="0" smtClean="0"/>
              <a:t>เป็น</a:t>
            </a:r>
            <a:r>
              <a:rPr lang="en-US" sz="2000" dirty="0" smtClean="0"/>
              <a:t> iPhone</a:t>
            </a:r>
            <a:endParaRPr lang="en-US" sz="2000" b="1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Click “Next” </a:t>
            </a:r>
            <a:r>
              <a:rPr lang="th-TH" sz="2000" dirty="0"/>
              <a:t>เลือก </a:t>
            </a:r>
            <a:r>
              <a:rPr lang="en-US" sz="2000" dirty="0"/>
              <a:t>folder </a:t>
            </a:r>
            <a:r>
              <a:rPr lang="th-TH" sz="2000" dirty="0"/>
              <a:t>ที่จะ </a:t>
            </a:r>
            <a:r>
              <a:rPr lang="en-US" sz="2000" dirty="0"/>
              <a:t>save project </a:t>
            </a:r>
            <a:r>
              <a:rPr lang="th-TH" sz="2000" dirty="0"/>
              <a:t>แล้ว </a:t>
            </a:r>
            <a:r>
              <a:rPr lang="en-US" sz="2000" dirty="0" smtClean="0"/>
              <a:t>click </a:t>
            </a:r>
            <a:r>
              <a:rPr lang="th-TH" sz="2000" dirty="0"/>
              <a:t>ปุ่ม </a:t>
            </a:r>
            <a:r>
              <a:rPr lang="en-US" sz="2000" dirty="0"/>
              <a:t>“Create” 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2000" dirty="0" smtClean="0"/>
              <a:t>ใช้ </a:t>
            </a:r>
            <a:r>
              <a:rPr lang="en-US" sz="2000" dirty="0" smtClean="0"/>
              <a:t>Finder </a:t>
            </a:r>
            <a:r>
              <a:rPr lang="th-TH" sz="2000" dirty="0" smtClean="0"/>
              <a:t>เปิดไปที่ </a:t>
            </a:r>
            <a:r>
              <a:rPr lang="en-US" sz="2000" dirty="0" smtClean="0"/>
              <a:t>path</a:t>
            </a:r>
            <a:r>
              <a:rPr lang="th-TH" sz="2000" dirty="0" smtClean="0"/>
              <a:t> </a:t>
            </a:r>
            <a:r>
              <a:rPr lang="en-US" sz="2000" dirty="0" smtClean="0"/>
              <a:t>../Resources/Day4 – Lab15/Images/ </a:t>
            </a:r>
            <a:r>
              <a:rPr lang="th-TH" sz="2000" dirty="0" smtClean="0"/>
              <a:t>แล้วลากไฟล์ทั้งหมดเข้าไปไว้ใน </a:t>
            </a:r>
            <a:r>
              <a:rPr lang="en-US" sz="2000" dirty="0" smtClean="0"/>
              <a:t>Images.xcassets </a:t>
            </a:r>
            <a:r>
              <a:rPr lang="th-TH" sz="2000" dirty="0" smtClean="0"/>
              <a:t>ของ </a:t>
            </a:r>
            <a:r>
              <a:rPr lang="en-US" sz="2000" dirty="0" smtClean="0"/>
              <a:t>project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94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Enable Map in iOS (3/13)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root </a:t>
            </a:r>
            <a:r>
              <a:rPr lang="th-TH" sz="1800" dirty="0" smtClean="0"/>
              <a:t>ของ </a:t>
            </a:r>
            <a:r>
              <a:rPr lang="en-US" sz="1800" dirty="0" smtClean="0"/>
              <a:t>project </a:t>
            </a:r>
            <a:r>
              <a:rPr lang="th-TH" sz="1800" dirty="0" smtClean="0"/>
              <a:t>ใน </a:t>
            </a:r>
            <a:r>
              <a:rPr lang="en-US" sz="1800" dirty="0" smtClean="0"/>
              <a:t>Project Navigator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“</a:t>
            </a:r>
            <a:r>
              <a:rPr lang="en-US" sz="1800" dirty="0" err="1" smtClean="0"/>
              <a:t>LocateAd</a:t>
            </a:r>
            <a:r>
              <a:rPr lang="en-US" sz="1800" dirty="0" smtClean="0"/>
              <a:t>” </a:t>
            </a:r>
            <a:r>
              <a:rPr lang="th-TH" sz="1800" dirty="0" smtClean="0"/>
              <a:t>ใต้ </a:t>
            </a:r>
            <a:r>
              <a:rPr lang="en-US" sz="1800" dirty="0" smtClean="0"/>
              <a:t>“TARGETS” </a:t>
            </a:r>
            <a:r>
              <a:rPr lang="th-TH" sz="1800" dirty="0" smtClean="0"/>
              <a:t>เปิดหน้า </a:t>
            </a:r>
            <a:r>
              <a:rPr lang="en-US" sz="1800" dirty="0" smtClean="0"/>
              <a:t>“Capabilities” </a:t>
            </a:r>
            <a:r>
              <a:rPr lang="th-TH" sz="1800" dirty="0" smtClean="0"/>
              <a:t>แล้วเปลี่ยน </a:t>
            </a:r>
            <a:r>
              <a:rPr lang="en-US" sz="1800" dirty="0" smtClean="0"/>
              <a:t>switch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“On” </a:t>
            </a:r>
            <a:r>
              <a:rPr lang="th-TH" sz="1800" dirty="0" smtClean="0"/>
              <a:t>ในหัวข้อ  </a:t>
            </a:r>
            <a:r>
              <a:rPr lang="en-US" sz="1800" dirty="0" smtClean="0"/>
              <a:t>Maps</a:t>
            </a:r>
          </a:p>
          <a:p>
            <a:pPr>
              <a:buFont typeface="+mj-lt"/>
              <a:buAutoNum type="arabicPeriod" startAt="5"/>
            </a:pP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687" y="3048489"/>
            <a:ext cx="6132057" cy="261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71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UI Design – Map (4/13)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th-TH" sz="1800" dirty="0" smtClean="0"/>
              <a:t>เปิด </a:t>
            </a:r>
            <a:r>
              <a:rPr lang="en-US" sz="1800" dirty="0" smtClean="0"/>
              <a:t>Main.storyboard </a:t>
            </a:r>
            <a:r>
              <a:rPr lang="th-TH" sz="1800" dirty="0" smtClean="0"/>
              <a:t>เพิ่ม </a:t>
            </a:r>
            <a:r>
              <a:rPr lang="en-US" sz="1800" dirty="0" smtClean="0"/>
              <a:t>control </a:t>
            </a:r>
            <a:r>
              <a:rPr lang="th-TH" sz="1800" dirty="0" smtClean="0"/>
              <a:t>ลงบน </a:t>
            </a:r>
            <a:r>
              <a:rPr lang="en-US" sz="1800" dirty="0" smtClean="0"/>
              <a:t>view </a:t>
            </a:r>
            <a:r>
              <a:rPr lang="th-TH" sz="1800" dirty="0" smtClean="0"/>
              <a:t>ดังนี้</a:t>
            </a:r>
          </a:p>
          <a:p>
            <a:pPr marL="800100" lvl="1" indent="-457200">
              <a:buFont typeface="Arial"/>
              <a:buChar char="•"/>
            </a:pPr>
            <a:r>
              <a:rPr lang="en-US" sz="1600" dirty="0" smtClean="0"/>
              <a:t>Map View :- 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>		วางตำแหน่งและขนาดของ </a:t>
            </a:r>
            <a:r>
              <a:rPr lang="en-US" sz="1600" dirty="0" smtClean="0"/>
              <a:t>map </a:t>
            </a:r>
            <a:r>
              <a:rPr lang="th-TH" sz="1600" dirty="0" smtClean="0"/>
              <a:t>ให้เต็มพื้นที่ของ </a:t>
            </a:r>
            <a:r>
              <a:rPr lang="en-US" sz="1600" dirty="0" smtClean="0"/>
              <a:t>view</a:t>
            </a:r>
          </a:p>
          <a:p>
            <a:pPr marL="800100" lvl="1" indent="-457200">
              <a:buFont typeface="Arial"/>
              <a:buChar char="•"/>
            </a:pPr>
            <a:r>
              <a:rPr lang="en-US" sz="1600" dirty="0" smtClean="0"/>
              <a:t>Button :- 	Image = “action”</a:t>
            </a:r>
            <a:br>
              <a:rPr lang="en-US" sz="1600" dirty="0" smtClean="0"/>
            </a:br>
            <a:r>
              <a:rPr lang="en-US" sz="1600" dirty="0" smtClean="0"/>
              <a:t>		</a:t>
            </a:r>
            <a:r>
              <a:rPr lang="th-TH" sz="1600" dirty="0" smtClean="0"/>
              <a:t>วางตำแหน่งที่มุมซ้ายบน</a:t>
            </a:r>
            <a:endParaRPr lang="en-US" sz="1600" dirty="0" smtClean="0"/>
          </a:p>
          <a:p>
            <a:pPr marL="800100" lvl="1" indent="-457200">
              <a:buFont typeface="Arial"/>
              <a:buChar char="•"/>
            </a:pPr>
            <a:r>
              <a:rPr lang="en-US" sz="1600" dirty="0" smtClean="0"/>
              <a:t>Button :-</a:t>
            </a:r>
            <a:r>
              <a:rPr lang="en-US" sz="1600" dirty="0"/>
              <a:t>	</a:t>
            </a:r>
            <a:r>
              <a:rPr lang="en-US" sz="1600" dirty="0" smtClean="0"/>
              <a:t>Image = “settings”</a:t>
            </a:r>
            <a:br>
              <a:rPr lang="en-US" sz="1600" dirty="0" smtClean="0"/>
            </a:br>
            <a:r>
              <a:rPr lang="en-US" sz="1600" dirty="0" smtClean="0"/>
              <a:t>		</a:t>
            </a:r>
            <a:r>
              <a:rPr lang="th-TH" sz="1600" dirty="0"/>
              <a:t>วางตำแหน่งที่มุม</a:t>
            </a:r>
            <a:r>
              <a:rPr lang="th-TH" sz="1600" dirty="0" smtClean="0"/>
              <a:t>ขวาล่าง</a:t>
            </a:r>
          </a:p>
          <a:p>
            <a:pPr marL="800100" lvl="1" indent="-457200">
              <a:buFont typeface="Arial"/>
              <a:buChar char="•"/>
            </a:pPr>
            <a:r>
              <a:rPr lang="en-US" sz="1600" dirty="0" smtClean="0"/>
              <a:t>Button :-	Image = “location”</a:t>
            </a:r>
            <a:br>
              <a:rPr lang="en-US" sz="1600" dirty="0" smtClean="0"/>
            </a:br>
            <a:r>
              <a:rPr lang="en-US" sz="1600" dirty="0" smtClean="0"/>
              <a:t>		</a:t>
            </a:r>
            <a:r>
              <a:rPr lang="th-TH" sz="1600" dirty="0"/>
              <a:t>วางตำแหน่งที่</a:t>
            </a:r>
            <a:r>
              <a:rPr lang="th-TH" sz="1600" dirty="0" smtClean="0"/>
              <a:t>มุมซ้ายล่าง</a:t>
            </a:r>
            <a:endParaRPr lang="en-US" sz="16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Map </a:t>
            </a:r>
            <a:r>
              <a:rPr lang="th-TH" sz="1800" dirty="0" smtClean="0"/>
              <a:t>แล้วเปิด </a:t>
            </a:r>
            <a:r>
              <a:rPr lang="en-US" sz="1800" dirty="0" smtClean="0"/>
              <a:t>Attributes inspector </a:t>
            </a:r>
            <a:r>
              <a:rPr lang="th-TH" sz="1800" dirty="0" smtClean="0"/>
              <a:t>กำหนด </a:t>
            </a:r>
            <a:r>
              <a:rPr lang="en-US" sz="1800" dirty="0" smtClean="0"/>
              <a:t>property</a:t>
            </a:r>
            <a:br>
              <a:rPr lang="en-US" sz="1800" dirty="0" smtClean="0"/>
            </a:br>
            <a:r>
              <a:rPr lang="en-US" sz="1800" dirty="0" smtClean="0"/>
              <a:t>“Show User Location” </a:t>
            </a:r>
            <a:r>
              <a:rPr lang="th-TH" sz="1800" dirty="0" smtClean="0"/>
              <a:t>เป็น </a:t>
            </a:r>
            <a:r>
              <a:rPr lang="en-US" sz="1800" dirty="0" smtClean="0"/>
              <a:t>YES</a:t>
            </a:r>
          </a:p>
          <a:p>
            <a:pPr marL="457200" indent="-457200">
              <a:buFont typeface="+mj-lt"/>
              <a:buAutoNum type="arabicPeriod" startAt="6"/>
            </a:pPr>
            <a:endParaRPr lang="en-US" sz="1800" dirty="0" smtClean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15 -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746" y="1989128"/>
            <a:ext cx="1667192" cy="29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65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8583</TotalTime>
  <Words>3101</Words>
  <Application>Microsoft Macintosh PowerPoint</Application>
  <PresentationFormat>On-screen Show (4:3)</PresentationFormat>
  <Paragraphs>716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Story</vt:lpstr>
      <vt:lpstr>Chapter 15</vt:lpstr>
      <vt:lpstr>iOS Map Kit</vt:lpstr>
      <vt:lpstr>Overlays</vt:lpstr>
      <vt:lpstr>Lab 1-6 : Start Web Server (1/2)</vt:lpstr>
      <vt:lpstr>Lab 1-6 : Start Web Server (2/2)</vt:lpstr>
      <vt:lpstr>Lab 2-6 : TrackIt (1/13)</vt:lpstr>
      <vt:lpstr>Task : Create Project (2/13)</vt:lpstr>
      <vt:lpstr>Task : Enable Map in iOS (3/13)</vt:lpstr>
      <vt:lpstr>Task : UI Design – Map (4/13)</vt:lpstr>
      <vt:lpstr>Task : Simulate Location (5/13)</vt:lpstr>
      <vt:lpstr>Task : UI Design –  Settings View (6/13)</vt:lpstr>
      <vt:lpstr>Task : Coding –  Change Map Style (7/13)</vt:lpstr>
      <vt:lpstr>Task : Coding –  Change Map Style (8/13)</vt:lpstr>
      <vt:lpstr>Task : Coding –  Change Map Style (9/13)</vt:lpstr>
      <vt:lpstr>Task : Coding –  Change Map Style (10/13)</vt:lpstr>
      <vt:lpstr>Task : Coding –  Change Map Style (11/13)</vt:lpstr>
      <vt:lpstr>Task : Coding –  Change User Tracking Mode (12/13)</vt:lpstr>
      <vt:lpstr>Task : Coding –  Change User Tracking Mode (13/13)</vt:lpstr>
      <vt:lpstr>Lab 3-6 : Map Pin (1/7)</vt:lpstr>
      <vt:lpstr>Task : Coding –  Add Annotation Class (2/7)</vt:lpstr>
      <vt:lpstr>Task : Coding – Add Annotation View Class (3/7)</vt:lpstr>
      <vt:lpstr>Task : Coding – Download place from Server (4/7)</vt:lpstr>
      <vt:lpstr>Task : Coding – Download place from Server (5/7)</vt:lpstr>
      <vt:lpstr>Task : Coding – Handle Pin in Map (6/7)</vt:lpstr>
      <vt:lpstr>Task : Coding – Run &amp; Test (7/7)</vt:lpstr>
      <vt:lpstr>Lab 4-6 : Locate to Location (1/6)</vt:lpstr>
      <vt:lpstr>Task : Coding – Add Delegate Handler (2/6)</vt:lpstr>
      <vt:lpstr>Task : Coding – Add ActionSheet &amp; Delegate (3/6)</vt:lpstr>
      <vt:lpstr>Task : Coding – Add Delegate Handler (4/6)</vt:lpstr>
      <vt:lpstr>Task : Coding – Add Delegate Handler (5/6)</vt:lpstr>
      <vt:lpstr>Task : Coding – Add Delegate Handler (6/6)</vt:lpstr>
      <vt:lpstr>Lab 5-6 : iOS 7 Direction (1/5)</vt:lpstr>
      <vt:lpstr>Task : Coding – Add Button into Callout (2/5)</vt:lpstr>
      <vt:lpstr>Task : Coding – Add Button into Callout (3/5)</vt:lpstr>
      <vt:lpstr>Task : Coding – Request Directions (4/5)</vt:lpstr>
      <vt:lpstr>Task : Coding – Render Direction (5/5)</vt:lpstr>
      <vt:lpstr>Lab 6-6 : Background Update (1/8)</vt:lpstr>
      <vt:lpstr>Task : Setting – Enable Background Modes (2/8)</vt:lpstr>
      <vt:lpstr>Task : Coding – Add Property (3/8)</vt:lpstr>
      <vt:lpstr>Task : Coding – Initial Location Manager Object (4/8)</vt:lpstr>
      <vt:lpstr>Task : Coding – Check Location Distance (5/8)</vt:lpstr>
      <vt:lpstr>Task : Coding – Download Promotion (6/8)</vt:lpstr>
      <vt:lpstr>Task : Coding – Run &amp; Test (7/8)</vt:lpstr>
      <vt:lpstr>Task : Coding – Fix with Local Notification (8/8)</vt:lpstr>
      <vt:lpstr>App in the Real World</vt:lpstr>
      <vt:lpstr>MKMapViewDelegate  Protocol Methods</vt:lpstr>
      <vt:lpstr>More Details</vt:lpstr>
    </vt:vector>
  </TitlesOfParts>
  <Company>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Fibo U</dc:creator>
  <cp:lastModifiedBy>Olarn U.</cp:lastModifiedBy>
  <cp:revision>677</cp:revision>
  <cp:lastPrinted>2011-04-19T02:03:07Z</cp:lastPrinted>
  <dcterms:created xsi:type="dcterms:W3CDTF">2011-04-05T07:15:23Z</dcterms:created>
  <dcterms:modified xsi:type="dcterms:W3CDTF">2014-06-26T06:09:45Z</dcterms:modified>
</cp:coreProperties>
</file>